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1"/>
  </p:sldMasterIdLst>
  <p:sldIdLst>
    <p:sldId id="256" r:id="rId2"/>
    <p:sldId id="257" r:id="rId3"/>
    <p:sldId id="276" r:id="rId4"/>
    <p:sldId id="259" r:id="rId5"/>
    <p:sldId id="269" r:id="rId6"/>
    <p:sldId id="258" r:id="rId7"/>
    <p:sldId id="261" r:id="rId8"/>
    <p:sldId id="270" r:id="rId9"/>
    <p:sldId id="277" r:id="rId10"/>
    <p:sldId id="260" r:id="rId11"/>
    <p:sldId id="262" r:id="rId12"/>
    <p:sldId id="263" r:id="rId13"/>
    <p:sldId id="264" r:id="rId14"/>
    <p:sldId id="265" r:id="rId15"/>
    <p:sldId id="266" r:id="rId16"/>
    <p:sldId id="271" r:id="rId17"/>
    <p:sldId id="272" r:id="rId18"/>
    <p:sldId id="273" r:id="rId19"/>
    <p:sldId id="278" r:id="rId20"/>
    <p:sldId id="279" r:id="rId21"/>
    <p:sldId id="280" r:id="rId22"/>
    <p:sldId id="281" r:id="rId23"/>
    <p:sldId id="274" r:id="rId24"/>
    <p:sldId id="282" r:id="rId25"/>
    <p:sldId id="283" r:id="rId26"/>
    <p:sldId id="284" r:id="rId27"/>
    <p:sldId id="285" r:id="rId28"/>
    <p:sldId id="268" r:id="rId29"/>
  </p:sldIdLst>
  <p:sldSz cx="9144000" cy="6858000" type="screen4x3"/>
  <p:notesSz cx="6858000" cy="9144000"/>
  <p:embeddedFontLst>
    <p:embeddedFont>
      <p:font typeface="a나무B" panose="02020600000000000000" pitchFamily="18" charset="-127"/>
      <p:regular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맑은 고딕" panose="020B0503020000020004" pitchFamily="50" charset="-127"/>
      <p:regular r:id="rId37"/>
      <p:bold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0305"/>
    <a:srgbClr val="310509"/>
    <a:srgbClr val="0A20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2" d="100"/>
          <a:sy n="72" d="100"/>
        </p:scale>
        <p:origin x="43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310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983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535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509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078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079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365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344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865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909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902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866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858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637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87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83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972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10/14/2014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1168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4"/>
          <p:cNvSpPr>
            <a:spLocks noGrp="1"/>
          </p:cNvSpPr>
          <p:nvPr>
            <p:ph type="subTitle" idx="1"/>
          </p:nvPr>
        </p:nvSpPr>
        <p:spPr>
          <a:xfrm rot="1254739">
            <a:off x="4845147" y="3889622"/>
            <a:ext cx="1750205" cy="789382"/>
          </a:xfrm>
        </p:spPr>
        <p:txBody>
          <a:bodyPr>
            <a:noAutofit/>
          </a:bodyPr>
          <a:lstStyle/>
          <a:p>
            <a:pPr algn="ctr"/>
            <a:r>
              <a:rPr lang="ko-KR" altLang="en-US" sz="440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나무B" panose="02020600000000000000" pitchFamily="18" charset="-127"/>
                <a:ea typeface="a나무B" panose="02020600000000000000" pitchFamily="18" charset="-127"/>
              </a:rPr>
              <a:t>정윤철</a:t>
            </a:r>
            <a:endParaRPr lang="ko-KR" altLang="en-US" sz="4400">
              <a:solidFill>
                <a:schemeClr val="accent6">
                  <a:lumMod val="60000"/>
                  <a:lumOff val="40000"/>
                </a:schemeClr>
              </a:solidFill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54094" y="1118681"/>
            <a:ext cx="6293795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6600" b="1" smtClean="0">
                <a:latin typeface="a나무B" panose="02020600000000000000" pitchFamily="18" charset="-127"/>
                <a:ea typeface="a나무B" panose="02020600000000000000" pitchFamily="18" charset="-127"/>
              </a:rPr>
              <a:t>INSTRUCTION CYCLE</a:t>
            </a:r>
            <a:endParaRPr lang="ko-KR" altLang="en-US" sz="6600" b="1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8" name="부제목 4"/>
          <p:cNvSpPr txBox="1">
            <a:spLocks/>
          </p:cNvSpPr>
          <p:nvPr/>
        </p:nvSpPr>
        <p:spPr>
          <a:xfrm rot="1254739">
            <a:off x="6814449" y="4246303"/>
            <a:ext cx="1750205" cy="7893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440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나무B" panose="02020600000000000000" pitchFamily="18" charset="-127"/>
                <a:ea typeface="a나무B" panose="02020600000000000000" pitchFamily="18" charset="-127"/>
              </a:rPr>
              <a:t>김현준</a:t>
            </a:r>
            <a:endParaRPr lang="ko-KR" altLang="en-US" sz="4400">
              <a:solidFill>
                <a:schemeClr val="accent6">
                  <a:lumMod val="60000"/>
                  <a:lumOff val="40000"/>
                </a:schemeClr>
              </a:solidFill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9" name="부제목 4"/>
          <p:cNvSpPr txBox="1">
            <a:spLocks/>
          </p:cNvSpPr>
          <p:nvPr/>
        </p:nvSpPr>
        <p:spPr>
          <a:xfrm rot="1254739">
            <a:off x="4792522" y="5170430"/>
            <a:ext cx="1750205" cy="7893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440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나무B" panose="02020600000000000000" pitchFamily="18" charset="-127"/>
                <a:ea typeface="a나무B" panose="02020600000000000000" pitchFamily="18" charset="-127"/>
              </a:rPr>
              <a:t>윤선태</a:t>
            </a:r>
            <a:endParaRPr lang="ko-KR" altLang="en-US" sz="4400">
              <a:solidFill>
                <a:schemeClr val="accent6">
                  <a:lumMod val="60000"/>
                  <a:lumOff val="40000"/>
                </a:schemeClr>
              </a:solidFill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10" name="부제목 4"/>
          <p:cNvSpPr txBox="1">
            <a:spLocks/>
          </p:cNvSpPr>
          <p:nvPr/>
        </p:nvSpPr>
        <p:spPr>
          <a:xfrm rot="1254739">
            <a:off x="6709198" y="5453546"/>
            <a:ext cx="1750205" cy="7893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1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440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나무B" panose="02020600000000000000" pitchFamily="18" charset="-127"/>
                <a:ea typeface="a나무B" panose="02020600000000000000" pitchFamily="18" charset="-127"/>
              </a:rPr>
              <a:t>윤이재</a:t>
            </a:r>
            <a:endParaRPr lang="ko-KR" altLang="en-US" sz="4400">
              <a:solidFill>
                <a:schemeClr val="accent6">
                  <a:lumMod val="60000"/>
                  <a:lumOff val="40000"/>
                </a:schemeClr>
              </a:solidFill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0873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31996" y="1533465"/>
            <a:ext cx="4159252" cy="5078313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400" b="1"/>
              <a:t>private void</a:t>
            </a:r>
            <a:r>
              <a:rPr lang="en-US" altLang="ko-KR" sz="2400" b="1"/>
              <a:t> start</a:t>
            </a:r>
            <a:r>
              <a:rPr lang="en-US" altLang="ko-KR" sz="1400" b="1" smtClean="0"/>
              <a:t>(){           </a:t>
            </a:r>
            <a:endParaRPr lang="ko-KR" altLang="en-US" sz="1400" b="1" smtClean="0"/>
          </a:p>
          <a:p>
            <a:r>
              <a:rPr lang="en-US" altLang="ko-KR" sz="1400" smtClean="0"/>
              <a:t>      SC = 0;</a:t>
            </a:r>
          </a:p>
          <a:p>
            <a:r>
              <a:rPr lang="ko-KR" altLang="en-US" sz="1400" smtClean="0"/>
              <a:t>   </a:t>
            </a:r>
            <a:r>
              <a:rPr lang="en-US" altLang="ko-KR" sz="1400" smtClean="0"/>
              <a:t>}</a:t>
            </a:r>
            <a:endParaRPr lang="ko-KR" altLang="en-US" sz="1400"/>
          </a:p>
          <a:p>
            <a:r>
              <a:rPr lang="en-US" altLang="ko-KR" sz="1400"/>
              <a:t>   </a:t>
            </a:r>
            <a:r>
              <a:rPr lang="en-US" altLang="ko-KR" sz="1400" b="1"/>
              <a:t>private void </a:t>
            </a:r>
            <a:r>
              <a:rPr lang="en-US" altLang="ko-KR" sz="2400" b="1"/>
              <a:t>T0</a:t>
            </a:r>
            <a:r>
              <a:rPr lang="en-US" altLang="ko-KR" sz="1400" b="1"/>
              <a:t>(){              </a:t>
            </a:r>
            <a:endParaRPr lang="ko-KR" altLang="en-US" sz="1400" b="1"/>
          </a:p>
          <a:p>
            <a:r>
              <a:rPr lang="en-US" altLang="ko-KR" sz="1400"/>
              <a:t>      SC++;</a:t>
            </a:r>
          </a:p>
          <a:p>
            <a:r>
              <a:rPr lang="en-US" altLang="ko-KR" sz="1400"/>
              <a:t>      AR = (</a:t>
            </a:r>
            <a:r>
              <a:rPr lang="en-US" altLang="ko-KR" sz="1400" b="1"/>
              <a:t>short) PC;</a:t>
            </a:r>
          </a:p>
          <a:p>
            <a:r>
              <a:rPr lang="en-US" altLang="ko-KR" sz="1400"/>
              <a:t>      System.</a:t>
            </a:r>
            <a:r>
              <a:rPr lang="en-US" altLang="ko-KR" sz="1400" i="1"/>
              <a:t>out.println("T0 : ");</a:t>
            </a:r>
          </a:p>
          <a:p>
            <a:r>
              <a:rPr lang="en-US" altLang="ko-KR" sz="1400"/>
              <a:t>      System.</a:t>
            </a:r>
            <a:r>
              <a:rPr lang="en-US" altLang="ko-KR" sz="1400" i="1"/>
              <a:t>out.println("AR &lt;- PC");</a:t>
            </a:r>
          </a:p>
          <a:p>
            <a:r>
              <a:rPr lang="en-US" altLang="ko-KR" sz="1400"/>
              <a:t>      System.</a:t>
            </a:r>
            <a:r>
              <a:rPr lang="en-US" altLang="ko-KR" sz="1400" i="1"/>
              <a:t>out.println("AR = " + AR);</a:t>
            </a:r>
          </a:p>
          <a:p>
            <a:r>
              <a:rPr lang="en-US" altLang="ko-KR" sz="1400"/>
              <a:t>      System.</a:t>
            </a:r>
            <a:r>
              <a:rPr lang="en-US" altLang="ko-KR" sz="1400" i="1"/>
              <a:t>out.println();</a:t>
            </a:r>
          </a:p>
          <a:p>
            <a:r>
              <a:rPr lang="ko-KR" altLang="en-US" sz="1400"/>
              <a:t>   </a:t>
            </a:r>
            <a:r>
              <a:rPr lang="en-US" altLang="ko-KR" sz="1400" smtClean="0"/>
              <a:t>}</a:t>
            </a:r>
            <a:endParaRPr lang="ko-KR" altLang="en-US" sz="1400"/>
          </a:p>
          <a:p>
            <a:r>
              <a:rPr lang="en-US" altLang="ko-KR" sz="1400"/>
              <a:t>   </a:t>
            </a:r>
            <a:r>
              <a:rPr lang="en-US" altLang="ko-KR" sz="1400" b="1"/>
              <a:t>private void</a:t>
            </a:r>
            <a:r>
              <a:rPr lang="en-US" altLang="ko-KR" sz="2400" b="1"/>
              <a:t> T1</a:t>
            </a:r>
            <a:r>
              <a:rPr lang="en-US" altLang="ko-KR" sz="1400" b="1"/>
              <a:t>(){            </a:t>
            </a:r>
            <a:endParaRPr lang="ko-KR" altLang="en-US" sz="1400" b="1"/>
          </a:p>
          <a:p>
            <a:r>
              <a:rPr lang="en-US" altLang="ko-KR" sz="1400"/>
              <a:t>      SC++;</a:t>
            </a:r>
          </a:p>
          <a:p>
            <a:r>
              <a:rPr lang="pt-BR" altLang="ko-KR" sz="1400"/>
              <a:t>      IR = M[AR]; PC = (</a:t>
            </a:r>
            <a:r>
              <a:rPr lang="pt-BR" altLang="ko-KR" sz="1400" b="1"/>
              <a:t>short) (PC + 1);</a:t>
            </a:r>
          </a:p>
          <a:p>
            <a:r>
              <a:rPr lang="en-US" altLang="ko-KR" sz="1400"/>
              <a:t>      System.</a:t>
            </a:r>
            <a:r>
              <a:rPr lang="en-US" altLang="ko-KR" sz="1400" i="1"/>
              <a:t>out.println("T1 : ");</a:t>
            </a:r>
          </a:p>
          <a:p>
            <a:r>
              <a:rPr lang="pt-BR" altLang="ko-KR" sz="1400"/>
              <a:t>      System.</a:t>
            </a:r>
            <a:r>
              <a:rPr lang="pt-BR" altLang="ko-KR" sz="1400" i="1"/>
              <a:t>out.println("IR &lt;- M[AR], PC &lt;- PC + 1");</a:t>
            </a:r>
          </a:p>
          <a:p>
            <a:r>
              <a:rPr lang="en-US" altLang="ko-KR" sz="1400"/>
              <a:t>      System.</a:t>
            </a:r>
            <a:r>
              <a:rPr lang="en-US" altLang="ko-KR" sz="1400" i="1"/>
              <a:t>out.println("IR = " + Integer.toHexString(M[AR] + 0x10000).substring(1) + ", PC = " + PC);</a:t>
            </a:r>
          </a:p>
          <a:p>
            <a:r>
              <a:rPr lang="en-US" altLang="ko-KR" sz="1400"/>
              <a:t>      System.</a:t>
            </a:r>
            <a:r>
              <a:rPr lang="en-US" altLang="ko-KR" sz="1400" i="1"/>
              <a:t>out.println();</a:t>
            </a:r>
          </a:p>
          <a:p>
            <a:r>
              <a:rPr lang="ko-KR" altLang="en-US" sz="1400"/>
              <a:t>   </a:t>
            </a:r>
            <a:r>
              <a:rPr lang="en-US" altLang="ko-KR" sz="1400" smtClean="0"/>
              <a:t>}</a:t>
            </a:r>
            <a:endParaRPr lang="en-US" altLang="ko-KR" sz="1400"/>
          </a:p>
        </p:txBody>
      </p:sp>
      <p:sp>
        <p:nvSpPr>
          <p:cNvPr id="4" name="TextBox 3"/>
          <p:cNvSpPr txBox="1"/>
          <p:nvPr/>
        </p:nvSpPr>
        <p:spPr>
          <a:xfrm>
            <a:off x="231994" y="856519"/>
            <a:ext cx="6519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명령어가 공통으로 수행하는 단계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675400" y="1533465"/>
            <a:ext cx="4159252" cy="486287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/>
              <a:t> </a:t>
            </a:r>
            <a:r>
              <a:rPr lang="en-US" altLang="ko-KR" sz="1600" b="1"/>
              <a:t>private void </a:t>
            </a:r>
            <a:r>
              <a:rPr lang="en-US" altLang="ko-KR" sz="2800" b="1"/>
              <a:t>T2</a:t>
            </a:r>
            <a:r>
              <a:rPr lang="en-US" altLang="ko-KR" sz="1600" b="1"/>
              <a:t>(){           </a:t>
            </a:r>
            <a:endParaRPr lang="ko-KR" altLang="en-US" sz="1600" b="1"/>
          </a:p>
          <a:p>
            <a:r>
              <a:rPr lang="en-US" altLang="ko-KR" sz="1600"/>
              <a:t>      SC++;</a:t>
            </a:r>
          </a:p>
          <a:p>
            <a:r>
              <a:rPr lang="en-US" altLang="ko-KR"/>
              <a:t>      </a:t>
            </a:r>
            <a:r>
              <a:rPr lang="en-US" altLang="ko-KR" sz="2000"/>
              <a:t>symbol = symbolCheck(M[AR</a:t>
            </a:r>
            <a:r>
              <a:rPr lang="en-US" altLang="ko-KR" sz="2000" smtClean="0"/>
              <a:t>]);</a:t>
            </a:r>
          </a:p>
          <a:p>
            <a:endParaRPr lang="en-US" altLang="ko-KR" sz="2000"/>
          </a:p>
          <a:p>
            <a:endParaRPr lang="en-US" altLang="ko-KR"/>
          </a:p>
          <a:p>
            <a:r>
              <a:rPr lang="en-US" altLang="ko-KR" sz="1600"/>
              <a:t>      AR = (</a:t>
            </a:r>
            <a:r>
              <a:rPr lang="en-US" altLang="ko-KR" sz="1600" b="1"/>
              <a:t>short) (IR &amp; 0x0fff); I = indirection;</a:t>
            </a:r>
          </a:p>
          <a:p>
            <a:endParaRPr lang="ko-KR" altLang="en-US" sz="1600"/>
          </a:p>
          <a:p>
            <a:r>
              <a:rPr lang="en-US" altLang="ko-KR" sz="1600"/>
              <a:t>      System.</a:t>
            </a:r>
            <a:r>
              <a:rPr lang="en-US" altLang="ko-KR" sz="1600" i="1"/>
              <a:t>out.println("T2 : ");</a:t>
            </a:r>
          </a:p>
          <a:p>
            <a:r>
              <a:rPr lang="en-US" altLang="ko-KR" sz="1600"/>
              <a:t>      System.</a:t>
            </a:r>
            <a:r>
              <a:rPr lang="en-US" altLang="ko-KR" sz="1600" i="1"/>
              <a:t>out.println("Decode operation code in IR(12-14)");</a:t>
            </a:r>
          </a:p>
          <a:p>
            <a:r>
              <a:rPr lang="pt-BR" altLang="ko-KR" sz="1600"/>
              <a:t>      System.</a:t>
            </a:r>
            <a:r>
              <a:rPr lang="pt-BR" altLang="ko-KR" sz="1600" i="1"/>
              <a:t>out.println("AR &lt;- IR(0-11), I &lt;- IR(15)");</a:t>
            </a:r>
          </a:p>
          <a:p>
            <a:r>
              <a:rPr lang="en-US" altLang="ko-KR" sz="1600"/>
              <a:t>      System.</a:t>
            </a:r>
            <a:r>
              <a:rPr lang="en-US" altLang="ko-KR" sz="1600" i="1"/>
              <a:t>out.println("AR = " + Integer.toHexString(AR + 0x10000).substring(2) + ", I = " + I);</a:t>
            </a:r>
          </a:p>
          <a:p>
            <a:r>
              <a:rPr lang="en-US" altLang="ko-KR" sz="1600"/>
              <a:t>      System.</a:t>
            </a:r>
            <a:r>
              <a:rPr lang="en-US" altLang="ko-KR" sz="1600" i="1"/>
              <a:t>out.println("D7 = " + D7);</a:t>
            </a:r>
          </a:p>
          <a:p>
            <a:r>
              <a:rPr lang="en-US" altLang="ko-KR" sz="1600"/>
              <a:t>      System.</a:t>
            </a:r>
            <a:r>
              <a:rPr lang="en-US" altLang="ko-KR" sz="1600" i="1"/>
              <a:t>out.println();</a:t>
            </a:r>
          </a:p>
          <a:p>
            <a:r>
              <a:rPr lang="ko-KR" altLang="en-US" sz="1600"/>
              <a:t>   </a:t>
            </a:r>
            <a:r>
              <a:rPr lang="en-US" altLang="ko-KR" sz="1600"/>
              <a:t>}</a:t>
            </a:r>
          </a:p>
        </p:txBody>
      </p:sp>
      <p:sp>
        <p:nvSpPr>
          <p:cNvPr id="6" name="오각형 5"/>
          <p:cNvSpPr/>
          <p:nvPr/>
        </p:nvSpPr>
        <p:spPr>
          <a:xfrm flipH="1">
            <a:off x="5827672" y="2609289"/>
            <a:ext cx="2433825" cy="342885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명령어 </a:t>
            </a:r>
            <a:r>
              <a:rPr lang="en-US" altLang="ko-KR" b="1" smtClean="0">
                <a:solidFill>
                  <a:schemeClr val="bg1"/>
                </a:solidFill>
              </a:rPr>
              <a:t>symbol </a:t>
            </a:r>
            <a:r>
              <a:rPr lang="ko-KR" altLang="en-US" b="1" smtClean="0">
                <a:solidFill>
                  <a:schemeClr val="bg1"/>
                </a:solidFill>
              </a:rPr>
              <a:t>체크</a:t>
            </a:r>
            <a:endParaRPr lang="ko-KR" altLang="en-US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19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1992" y="1607530"/>
            <a:ext cx="8687719" cy="4924425"/>
          </a:xfrm>
          <a:prstGeom prst="rect">
            <a:avLst/>
          </a:prstGeom>
          <a:solidFill>
            <a:srgbClr val="1B0305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1600" b="1">
                <a:latin typeface="Consolas" panose="020B0609020204030204" pitchFamily="49" charset="0"/>
                <a:cs typeface="Consolas" panose="020B0609020204030204" pitchFamily="49" charset="0"/>
              </a:rPr>
              <a:t>private String </a:t>
            </a:r>
            <a:r>
              <a:rPr lang="en-US" altLang="ko-KR" sz="3200" b="1">
                <a:latin typeface="Consolas" panose="020B0609020204030204" pitchFamily="49" charset="0"/>
                <a:cs typeface="Consolas" panose="020B0609020204030204" pitchFamily="49" charset="0"/>
              </a:rPr>
              <a:t>symbolCheck</a:t>
            </a:r>
            <a:r>
              <a:rPr lang="en-US" altLang="ko-KR" sz="1600" b="1">
                <a:latin typeface="Consolas" panose="020B0609020204030204" pitchFamily="49" charset="0"/>
                <a:cs typeface="Consolas" panose="020B0609020204030204" pitchFamily="49" charset="0"/>
              </a:rPr>
              <a:t>(int a) {   </a:t>
            </a:r>
            <a:endParaRPr lang="ko-KR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head = (</a:t>
            </a:r>
            <a:r>
              <a:rPr lang="en-US" altLang="ko-KR" sz="2000" b="1">
                <a:latin typeface="Consolas" panose="020B0609020204030204" pitchFamily="49" charset="0"/>
                <a:cs typeface="Consolas" panose="020B0609020204030204" pitchFamily="49" charset="0"/>
              </a:rPr>
              <a:t>short) ((short)a / 0x1000) </a:t>
            </a:r>
            <a:r>
              <a:rPr lang="en-US" altLang="ko-KR" sz="2400" b="1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endParaRPr lang="en-US" altLang="ko-KR" sz="2400" b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2000" b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2000" b="1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ko-KR" sz="2000" smtClean="0">
                <a:latin typeface="Consolas" panose="020B0609020204030204" pitchFamily="49" charset="0"/>
                <a:cs typeface="Consolas" panose="020B0609020204030204" pitchFamily="49" charset="0"/>
              </a:rPr>
              <a:t>D7 </a:t>
            </a:r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= 0;</a:t>
            </a:r>
          </a:p>
          <a:p>
            <a:endParaRPr lang="ko-KR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indirection = (</a:t>
            </a:r>
            <a:r>
              <a:rPr lang="en-US" altLang="ko-KR" sz="2000" b="1">
                <a:latin typeface="Consolas" panose="020B0609020204030204" pitchFamily="49" charset="0"/>
                <a:cs typeface="Consolas" panose="020B0609020204030204" pitchFamily="49" charset="0"/>
              </a:rPr>
              <a:t>short) (head / 8); </a:t>
            </a:r>
            <a:endParaRPr lang="ko-KR" altLang="en-US" sz="20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symbol</a:t>
            </a:r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= "nop</a:t>
            </a:r>
            <a:r>
              <a:rPr lang="en-US" altLang="ko-KR" sz="1600" smtClean="0">
                <a:latin typeface="Consolas" panose="020B0609020204030204" pitchFamily="49" charset="0"/>
                <a:cs typeface="Consolas" panose="020B0609020204030204" pitchFamily="49" charset="0"/>
              </a:rPr>
              <a:t>";</a:t>
            </a:r>
            <a:endParaRPr lang="ko-KR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String</a:t>
            </a:r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 address</a:t>
            </a:r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= Integer.</a:t>
            </a:r>
            <a:r>
              <a:rPr lang="en-US" altLang="ko-KR" sz="1600" i="1">
                <a:latin typeface="Consolas" panose="020B0609020204030204" pitchFamily="49" charset="0"/>
                <a:cs typeface="Consolas" panose="020B0609020204030204" pitchFamily="49" charset="0"/>
              </a:rPr>
              <a:t>toHexString(a + 0x10000).substring(2);   </a:t>
            </a:r>
          </a:p>
          <a:p>
            <a:r>
              <a:rPr lang="ko-KR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if(head == 7</a:t>
            </a:r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){ </a:t>
            </a:r>
            <a:endParaRPr lang="en-US" altLang="ko-KR" sz="1400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ko-KR" altLang="en-US" sz="140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address = "   "; </a:t>
            </a:r>
            <a:endParaRPr lang="ko-KR" alt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         D7 = 1;</a:t>
            </a:r>
          </a:p>
          <a:p>
            <a:endParaRPr lang="ko-KR" alt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ko-KR" altLang="en-US" sz="140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switch( a &amp; 0x0FFF</a:t>
            </a:r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case 0x800:</a:t>
            </a:r>
          </a:p>
          <a:p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symbol = "CLA";</a:t>
            </a:r>
          </a:p>
          <a:p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altLang="ko-KR" sz="1600" b="1" smtClean="0">
                <a:latin typeface="Consolas" panose="020B0609020204030204" pitchFamily="49" charset="0"/>
                <a:cs typeface="Consolas" panose="020B0609020204030204" pitchFamily="49" charset="0"/>
              </a:rPr>
              <a:t>		.</a:t>
            </a:r>
          </a:p>
          <a:p>
            <a:r>
              <a:rPr lang="en-US" altLang="ko-KR" sz="1600" b="1" smtClean="0">
                <a:latin typeface="Consolas" panose="020B0609020204030204" pitchFamily="49" charset="0"/>
                <a:cs typeface="Consolas" panose="020B0609020204030204" pitchFamily="49" charset="0"/>
              </a:rPr>
              <a:t>		. </a:t>
            </a:r>
            <a:endParaRPr lang="ko-KR" altLang="en-US" sz="16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31992" y="834019"/>
            <a:ext cx="6838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switc</a:t>
            </a:r>
            <a:r>
              <a:rPr lang="ko-KR" altLang="en-US" sz="36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문으로 </a:t>
            </a:r>
            <a:r>
              <a:rPr lang="en-US" altLang="ko-KR" sz="36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symbol </a:t>
            </a:r>
            <a:r>
              <a:rPr lang="ko-KR" altLang="en-US" sz="36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을 구별</a:t>
            </a:r>
            <a:endParaRPr lang="ko-KR" altLang="en-US" sz="36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14" name="오각형 13"/>
          <p:cNvSpPr/>
          <p:nvPr/>
        </p:nvSpPr>
        <p:spPr>
          <a:xfrm flipH="1">
            <a:off x="6316771" y="2152089"/>
            <a:ext cx="1507759" cy="342885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맨앞자리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15" name="오각형 14"/>
          <p:cNvSpPr/>
          <p:nvPr/>
        </p:nvSpPr>
        <p:spPr>
          <a:xfrm flipH="1">
            <a:off x="5912733" y="3039533"/>
            <a:ext cx="2572047" cy="342885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>
                <a:solidFill>
                  <a:schemeClr val="bg1"/>
                </a:solidFill>
              </a:rPr>
              <a:t>Indirection</a:t>
            </a:r>
            <a:r>
              <a:rPr lang="en-US" altLang="ko-KR" b="1">
                <a:solidFill>
                  <a:schemeClr val="bg1"/>
                </a:solidFill>
              </a:rPr>
              <a:t>.</a:t>
            </a:r>
            <a:r>
              <a:rPr lang="ko-KR" altLang="en-US" b="1" smtClean="0">
                <a:solidFill>
                  <a:schemeClr val="bg1"/>
                </a:solidFill>
              </a:rPr>
              <a:t> </a:t>
            </a:r>
            <a:r>
              <a:rPr lang="en-US" altLang="ko-KR" b="1" smtClean="0">
                <a:solidFill>
                  <a:schemeClr val="bg1"/>
                </a:solidFill>
              </a:rPr>
              <a:t>1</a:t>
            </a:r>
            <a:r>
              <a:rPr lang="ko-KR" altLang="en-US" b="1" smtClean="0">
                <a:solidFill>
                  <a:schemeClr val="bg1"/>
                </a:solidFill>
              </a:rPr>
              <a:t>또는 </a:t>
            </a:r>
            <a:r>
              <a:rPr lang="en-US" altLang="ko-KR" b="1" smtClean="0">
                <a:solidFill>
                  <a:schemeClr val="bg1"/>
                </a:solidFill>
              </a:rPr>
              <a:t>0</a:t>
            </a:r>
            <a:endParaRPr lang="ko-KR" altLang="en-US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703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925682" y="1671488"/>
            <a:ext cx="3994029" cy="4832092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</p:spPr>
        <p:txBody>
          <a:bodyPr wrap="square">
            <a:spAutoFit/>
          </a:bodyPr>
          <a:lstStyle/>
          <a:p>
            <a:pPr lvl="2"/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case </a:t>
            </a:r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0x20: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"INC";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0x10: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"SPA";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0x8: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"SNA";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0x4: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"SZA";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0x2: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"SZE";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0x1: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"HLT";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1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1"/>
            <a:endParaRPr lang="en-US" altLang="ko-KR" sz="14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  <a:endParaRPr lang="ko-KR" altLang="en-US" sz="14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31994" y="1671488"/>
            <a:ext cx="4460776" cy="4985980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if(head == 7){ </a:t>
            </a:r>
          </a:p>
          <a:p>
            <a:pPr lvl="1"/>
            <a:r>
              <a:rPr lang="en-US" altLang="ko-KR" sz="160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ko-KR" smtClean="0">
                <a:latin typeface="Consolas" panose="020B0609020204030204" pitchFamily="49" charset="0"/>
                <a:cs typeface="Consolas" panose="020B0609020204030204" pitchFamily="49" charset="0"/>
              </a:rPr>
              <a:t>address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= "   "; </a:t>
            </a:r>
            <a:endParaRPr lang="ko-KR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ko-KR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altLang="ko-KR" sz="1600" b="1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switch</a:t>
            </a:r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( a &amp; 0x0FFF){ </a:t>
            </a:r>
          </a:p>
          <a:p>
            <a:pPr lvl="1"/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	case </a:t>
            </a:r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0x800:</a:t>
            </a:r>
          </a:p>
          <a:p>
            <a:pPr lvl="1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"CLA";</a:t>
            </a:r>
          </a:p>
          <a:p>
            <a:pPr lvl="1"/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	break</a:t>
            </a:r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0x400: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"CLE";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0x200: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"CMA";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0x100: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"CME";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0x80:</a:t>
            </a:r>
          </a:p>
          <a:p>
            <a:pPr lvl="2"/>
            <a:r>
              <a: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= "CIR";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case 0x40:</a:t>
            </a:r>
          </a:p>
          <a:p>
            <a:pPr lvl="2"/>
            <a:r>
              <a:rPr lang="en-US" altLang="ko-KR" sz="1400">
                <a:latin typeface="Consolas" panose="020B0609020204030204" pitchFamily="49" charset="0"/>
                <a:cs typeface="Consolas" panose="020B0609020204030204" pitchFamily="49" charset="0"/>
              </a:rPr>
              <a:t>	symbol = "CIL";</a:t>
            </a:r>
          </a:p>
          <a:p>
            <a:pPr lvl="2"/>
            <a:r>
              <a:rPr lang="en-US" altLang="ko-KR" sz="1400" b="1"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ko-KR" sz="1400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1993" y="1067683"/>
            <a:ext cx="4986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7xxx </a:t>
            </a:r>
            <a:r>
              <a:rPr lang="ko-KR" altLang="en-US" sz="28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일 때  </a:t>
            </a:r>
            <a:r>
              <a:rPr lang="en-US" altLang="ko-KR" sz="28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&lt;</a:t>
            </a:r>
            <a:r>
              <a:rPr lang="ko-KR" altLang="en-US" sz="28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레지스터 명령어</a:t>
            </a:r>
            <a:r>
              <a:rPr lang="en-US" altLang="ko-KR" sz="28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&gt;</a:t>
            </a:r>
            <a:endParaRPr lang="ko-KR" altLang="en-US" sz="2800" b="1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오각형 8"/>
          <p:cNvSpPr/>
          <p:nvPr/>
        </p:nvSpPr>
        <p:spPr>
          <a:xfrm flipH="1">
            <a:off x="3331661" y="1890974"/>
            <a:ext cx="2163365" cy="362583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주소를 빈 칸으로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14" name="오각형 13"/>
          <p:cNvSpPr/>
          <p:nvPr/>
        </p:nvSpPr>
        <p:spPr>
          <a:xfrm flipH="1">
            <a:off x="3331661" y="2473043"/>
            <a:ext cx="1507759" cy="342885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뒷자리 비교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5800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4925683" y="2052568"/>
            <a:ext cx="3994029" cy="3970318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</p:spPr>
        <p:txBody>
          <a:bodyPr wrap="square">
            <a:spAutoFit/>
          </a:bodyPr>
          <a:lstStyle/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case 0x100:</a:t>
            </a:r>
          </a:p>
          <a:p>
            <a:pPr lvl="2"/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	symbol = "SKO";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case 0x80:</a:t>
            </a:r>
          </a:p>
          <a:p>
            <a:pPr lvl="2"/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	symbol = "ION";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case 0x40:</a:t>
            </a:r>
          </a:p>
          <a:p>
            <a:pPr lvl="2"/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	symbol = "IOF";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1"/>
            <a:r>
              <a:rPr lang="en-US" altLang="ko-KR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1"/>
            <a:endParaRPr lang="en-US" altLang="ko-KR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altLang="ko-KR" b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altLang="ko-KR" b="1" smtClean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  <a:endParaRPr lang="en-US" altLang="ko-KR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31994" y="2052568"/>
            <a:ext cx="4460776" cy="3970318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else if(head == 0xf</a:t>
            </a:r>
            <a:r>
              <a:rPr lang="en-US" altLang="ko-KR" b="1" smtClean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lvl="2"/>
            <a:endParaRPr lang="en-US" altLang="ko-KR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2"/>
            <a:r>
              <a:rPr lang="en-US" altLang="ko-KR" smtClean="0">
                <a:latin typeface="Consolas" panose="020B0609020204030204" pitchFamily="49" charset="0"/>
                <a:cs typeface="Consolas" panose="020B0609020204030204" pitchFamily="49" charset="0"/>
              </a:rPr>
              <a:t>address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= "   "; </a:t>
            </a:r>
            <a:endParaRPr lang="ko-KR" alt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2"/>
            <a:endParaRPr lang="en-US" altLang="ko-KR" b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2"/>
            <a:r>
              <a:rPr lang="en-US" altLang="ko-KR" b="1" smtClean="0">
                <a:latin typeface="Consolas" panose="020B0609020204030204" pitchFamily="49" charset="0"/>
                <a:cs typeface="Consolas" panose="020B0609020204030204" pitchFamily="49" charset="0"/>
              </a:rPr>
              <a:t>switch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( a &amp; 0x0FFF</a:t>
            </a:r>
            <a:r>
              <a:rPr lang="en-US" altLang="ko-KR" b="1" smtClean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lvl="2"/>
            <a:r>
              <a:rPr lang="en-US" altLang="ko-KR" b="1" smtClean="0">
                <a:latin typeface="Consolas" panose="020B0609020204030204" pitchFamily="49" charset="0"/>
                <a:cs typeface="Consolas" panose="020B0609020204030204" pitchFamily="49" charset="0"/>
              </a:rPr>
              <a:t>case 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0x800:</a:t>
            </a:r>
          </a:p>
          <a:p>
            <a:pPr lvl="2"/>
            <a:r>
              <a:rPr lang="en-US" altLang="ko-KR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= "INP";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case 0x400:</a:t>
            </a:r>
          </a:p>
          <a:p>
            <a:pPr lvl="2"/>
            <a:r>
              <a:rPr lang="en-US" altLang="ko-KR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= "OUT";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case 0x200:</a:t>
            </a:r>
          </a:p>
          <a:p>
            <a:pPr lvl="2"/>
            <a:r>
              <a:rPr lang="en-US" altLang="ko-KR" smtClean="0">
                <a:latin typeface="Consolas" panose="020B0609020204030204" pitchFamily="49" charset="0"/>
                <a:cs typeface="Consolas" panose="020B0609020204030204" pitchFamily="49" charset="0"/>
              </a:rPr>
              <a:t>	symbol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= "SKI";</a:t>
            </a:r>
          </a:p>
          <a:p>
            <a:pPr lvl="2"/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break</a:t>
            </a:r>
            <a:r>
              <a:rPr lang="en-US" altLang="ko-KR" b="1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ko-KR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1993" y="1067683"/>
            <a:ext cx="46936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Fxxx </a:t>
            </a:r>
            <a:r>
              <a:rPr lang="ko-KR" altLang="en-US" sz="28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일 때 </a:t>
            </a:r>
            <a:r>
              <a:rPr lang="en-US" altLang="ko-KR" sz="28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&lt;</a:t>
            </a:r>
            <a:r>
              <a:rPr lang="ko-KR" altLang="en-US" sz="28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입출력 명령어</a:t>
            </a:r>
            <a:r>
              <a:rPr lang="en-US" altLang="ko-KR" sz="28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&gt;</a:t>
            </a:r>
            <a:endParaRPr lang="ko-KR" altLang="en-US" sz="2800" b="1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오각형 8"/>
          <p:cNvSpPr/>
          <p:nvPr/>
        </p:nvSpPr>
        <p:spPr>
          <a:xfrm flipH="1">
            <a:off x="3409297" y="2637225"/>
            <a:ext cx="2163365" cy="362583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주소를 빈 칸으로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14" name="오각형 13"/>
          <p:cNvSpPr/>
          <p:nvPr/>
        </p:nvSpPr>
        <p:spPr>
          <a:xfrm flipH="1">
            <a:off x="3938890" y="3155608"/>
            <a:ext cx="1507759" cy="342885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뒷자리 비교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5358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1994" y="1067683"/>
            <a:ext cx="5090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그 외 </a:t>
            </a:r>
            <a:r>
              <a:rPr lang="en-US" altLang="ko-KR" sz="28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&lt;</a:t>
            </a:r>
            <a:r>
              <a:rPr lang="ko-KR" altLang="en-US" sz="28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메모리 명령어</a:t>
            </a:r>
            <a:r>
              <a:rPr lang="en-US" altLang="ko-KR" sz="28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&gt; </a:t>
            </a:r>
            <a:r>
              <a:rPr lang="ko-KR" altLang="en-US" sz="28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와 리턴</a:t>
            </a:r>
            <a:endParaRPr lang="ko-KR" altLang="en-US" sz="2800" b="1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1994" y="1887148"/>
            <a:ext cx="8687718" cy="4543562"/>
            <a:chOff x="231994" y="1671488"/>
            <a:chExt cx="8687718" cy="4543562"/>
          </a:xfrm>
        </p:grpSpPr>
        <p:sp>
          <p:nvSpPr>
            <p:cNvPr id="13" name="직사각형 12"/>
            <p:cNvSpPr/>
            <p:nvPr/>
          </p:nvSpPr>
          <p:spPr>
            <a:xfrm>
              <a:off x="4727276" y="1671488"/>
              <a:ext cx="4192436" cy="4247317"/>
            </a:xfrm>
            <a:prstGeom prst="rect">
              <a:avLst/>
            </a:prstGeom>
            <a:solidFill>
              <a:schemeClr val="bg1">
                <a:lumMod val="95000"/>
                <a:lumOff val="5000"/>
                <a:alpha val="60000"/>
              </a:schemeClr>
            </a:solidFill>
          </p:spPr>
          <p:txBody>
            <a:bodyPr wrap="square">
              <a:spAutoFit/>
            </a:bodyPr>
            <a:lstStyle/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case 5:</a:t>
              </a:r>
            </a:p>
            <a:p>
              <a:pPr lvl="2"/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	symbol = "BSA";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break;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case 6:</a:t>
              </a:r>
            </a:p>
            <a:p>
              <a:pPr lvl="2"/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	symbol = "ISZ";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break;</a:t>
              </a:r>
            </a:p>
            <a:p>
              <a:pPr lvl="1"/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	}</a:t>
              </a:r>
            </a:p>
            <a:p>
              <a:pPr lvl="1"/>
              <a:endPara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r>
                <a:rPr lang="en-US" altLang="ko-KR" sz="1400" b="1" smtClean="0"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altLang="ko-KR" sz="1600" b="1" smtClean="0">
                  <a:latin typeface="Consolas" panose="020B0609020204030204" pitchFamily="49" charset="0"/>
                  <a:cs typeface="Consolas" panose="020B0609020204030204" pitchFamily="49" charset="0"/>
                </a:rPr>
                <a:t>if </a:t>
              </a:r>
              <a:r>
                <a:rPr lang="en-US" altLang="ko-KR" sz="1600" b="1">
                  <a:latin typeface="Consolas" panose="020B0609020204030204" pitchFamily="49" charset="0"/>
                  <a:cs typeface="Consolas" panose="020B0609020204030204" pitchFamily="49" charset="0"/>
                </a:rPr>
                <a:t>(indirect == 1) </a:t>
              </a:r>
              <a:endParaRPr lang="en-US" altLang="ko-KR" sz="1600" b="1" smtClean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r>
                <a:rPr lang="en-US" altLang="ko-KR" sz="1600" b="1"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altLang="ko-KR" sz="1600" smtClean="0">
                  <a:latin typeface="Consolas" panose="020B0609020204030204" pitchFamily="49" charset="0"/>
                  <a:cs typeface="Consolas" panose="020B0609020204030204" pitchFamily="49" charset="0"/>
                </a:rPr>
                <a:t>	symbol </a:t>
              </a:r>
              <a:r>
                <a:rPr lang="en-US" altLang="ko-KR" sz="1600">
                  <a:latin typeface="Consolas" panose="020B0609020204030204" pitchFamily="49" charset="0"/>
                  <a:cs typeface="Consolas" panose="020B0609020204030204" pitchFamily="49" charset="0"/>
                </a:rPr>
                <a:t>= "I " + symbol;</a:t>
              </a:r>
            </a:p>
            <a:p>
              <a:pPr lvl="1"/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  <a:p>
              <a:pPr lvl="1"/>
              <a:endPara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endParaRPr lang="en-US" altLang="ko-KR" sz="1400" smtClean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endParaRPr lang="ko-KR" altLang="en-US" sz="140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r>
                <a:rPr lang="en-US" altLang="ko-KR" sz="1600" b="1">
                  <a:latin typeface="Consolas" panose="020B0609020204030204" pitchFamily="49" charset="0"/>
                  <a:cs typeface="Consolas" panose="020B0609020204030204" pitchFamily="49" charset="0"/>
                </a:rPr>
                <a:t>return symbol + "  " + address; </a:t>
              </a:r>
              <a:endParaRPr lang="en-US" altLang="ko-KR" sz="1600" b="1" smtClean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endParaRPr lang="en-US" altLang="ko-KR" sz="1400" b="1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endParaRPr lang="ko-KR" altLang="en-US" sz="140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  <a:endParaRPr lang="en-US" altLang="ko-KR" sz="1400" b="1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altLang="ko-KR" sz="140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231994" y="1671488"/>
              <a:ext cx="4322753" cy="4185761"/>
            </a:xfrm>
            <a:prstGeom prst="rect">
              <a:avLst/>
            </a:prstGeom>
            <a:solidFill>
              <a:schemeClr val="bg1">
                <a:lumMod val="95000"/>
                <a:lumOff val="5000"/>
                <a:alpha val="60000"/>
              </a:schemeClr>
            </a:solidFill>
          </p:spPr>
          <p:txBody>
            <a:bodyPr wrap="square">
              <a:spAutoFit/>
            </a:bodyPr>
            <a:lstStyle/>
            <a:p>
              <a:pPr lvl="1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else{</a:t>
              </a:r>
            </a:p>
            <a:p>
              <a:pPr lvl="1"/>
              <a:endParaRPr lang="ko-KR" altLang="en-US" sz="140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switch( head % 8){ </a:t>
              </a:r>
              <a:endPara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2"/>
              <a:r>
                <a:rPr lang="en-US" altLang="ko-KR" sz="1400" b="1" smtClean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endParaRPr lang="en-US" altLang="ko-KR" sz="1400" b="1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case 0: </a:t>
              </a:r>
              <a:endPara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2"/>
              <a:r>
                <a:rPr lang="en-US" altLang="ko-KR" sz="1400" smtClean="0">
                  <a:latin typeface="Consolas" panose="020B0609020204030204" pitchFamily="49" charset="0"/>
                  <a:cs typeface="Consolas" panose="020B0609020204030204" pitchFamily="49" charset="0"/>
                </a:rPr>
                <a:t>	symbol </a:t>
              </a:r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= "AND";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break;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case 1: </a:t>
              </a:r>
              <a:endParaRPr lang="en-US" altLang="ko-KR" sz="1400" b="1" smtClean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2"/>
              <a:r>
                <a:rPr lang="en-US" altLang="ko-KR" sz="1400" smtClean="0">
                  <a:latin typeface="Consolas" panose="020B0609020204030204" pitchFamily="49" charset="0"/>
                  <a:cs typeface="Consolas" panose="020B0609020204030204" pitchFamily="49" charset="0"/>
                </a:rPr>
                <a:t>	symbol </a:t>
              </a:r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= "ADD";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break;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case 2</a:t>
              </a:r>
              <a:r>
                <a:rPr lang="en-US" altLang="ko-KR" sz="1400" b="1" smtClean="0"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endParaRPr lang="en-US" altLang="ko-KR" sz="1400" b="1" u="sng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2"/>
              <a:r>
                <a:rPr lang="en-US" altLang="ko-KR" sz="1400" smtClean="0">
                  <a:latin typeface="Consolas" panose="020B0609020204030204" pitchFamily="49" charset="0"/>
                  <a:cs typeface="Consolas" panose="020B0609020204030204" pitchFamily="49" charset="0"/>
                </a:rPr>
                <a:t>	symbol </a:t>
              </a:r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= "LDA";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break;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case 3: </a:t>
              </a:r>
              <a:endParaRPr lang="en-US" altLang="ko-KR" sz="1400" b="1" u="sng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2"/>
              <a:r>
                <a:rPr lang="en-US" altLang="ko-KR" sz="1400" smtClean="0">
                  <a:latin typeface="Consolas" panose="020B0609020204030204" pitchFamily="49" charset="0"/>
                  <a:cs typeface="Consolas" panose="020B0609020204030204" pitchFamily="49" charset="0"/>
                </a:rPr>
                <a:t>	symbol </a:t>
              </a:r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= "STA";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break;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case 4:</a:t>
              </a:r>
            </a:p>
            <a:p>
              <a:pPr lvl="2"/>
              <a:r>
                <a:rPr lang="en-US" altLang="ko-KR" sz="1400" smtClean="0">
                  <a:latin typeface="Consolas" panose="020B0609020204030204" pitchFamily="49" charset="0"/>
                  <a:cs typeface="Consolas" panose="020B0609020204030204" pitchFamily="49" charset="0"/>
                </a:rPr>
                <a:t>	symbol </a:t>
              </a:r>
              <a:r>
                <a:rPr lang="en-US" altLang="ko-KR" sz="1400">
                  <a:latin typeface="Consolas" panose="020B0609020204030204" pitchFamily="49" charset="0"/>
                  <a:cs typeface="Consolas" panose="020B0609020204030204" pitchFamily="49" charset="0"/>
                </a:rPr>
                <a:t>= "BUN";</a:t>
              </a:r>
            </a:p>
            <a:p>
              <a:pPr lvl="2"/>
              <a:r>
                <a:rPr lang="en-US" altLang="ko-KR" sz="1400" b="1">
                  <a:latin typeface="Consolas" panose="020B0609020204030204" pitchFamily="49" charset="0"/>
                  <a:cs typeface="Consolas" panose="020B0609020204030204" pitchFamily="49" charset="0"/>
                </a:rPr>
                <a:t>break</a:t>
              </a:r>
              <a:r>
                <a:rPr lang="en-US" altLang="ko-KR" sz="1400" b="1" smtClean="0"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  <a:endParaRPr lang="en-US" altLang="ko-KR" sz="1400" b="1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9" name="오각형 8"/>
            <p:cNvSpPr/>
            <p:nvPr/>
          </p:nvSpPr>
          <p:spPr>
            <a:xfrm flipH="1">
              <a:off x="6823494" y="3974780"/>
              <a:ext cx="1878696" cy="450469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smtClean="0">
                  <a:solidFill>
                    <a:schemeClr val="bg1"/>
                  </a:solidFill>
                </a:rPr>
                <a:t>indirect</a:t>
              </a:r>
              <a:r>
                <a:rPr lang="ko-KR" altLang="en-US" sz="1400" b="1" smtClean="0">
                  <a:solidFill>
                    <a:schemeClr val="bg1"/>
                  </a:solidFill>
                </a:rPr>
                <a:t>하면 간접주소</a:t>
              </a:r>
              <a:endParaRPr lang="en-US" altLang="ko-KR" sz="1400" b="1" smtClean="0">
                <a:solidFill>
                  <a:schemeClr val="bg1"/>
                </a:solidFill>
              </a:endParaRPr>
            </a:p>
          </p:txBody>
        </p:sp>
        <p:sp>
          <p:nvSpPr>
            <p:cNvPr id="14" name="오각형 13"/>
            <p:cNvSpPr/>
            <p:nvPr/>
          </p:nvSpPr>
          <p:spPr>
            <a:xfrm flipH="1">
              <a:off x="3250641" y="2688581"/>
              <a:ext cx="1231713" cy="270740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</a:rPr>
                <a:t>0xxx, 8xxx</a:t>
              </a:r>
              <a:endParaRPr lang="ko-KR" altLang="en-US" b="1">
                <a:solidFill>
                  <a:schemeClr val="bg1"/>
                </a:solidFill>
              </a:endParaRPr>
            </a:p>
          </p:txBody>
        </p:sp>
        <p:sp>
          <p:nvSpPr>
            <p:cNvPr id="8" name="오각형 7"/>
            <p:cNvSpPr/>
            <p:nvPr/>
          </p:nvSpPr>
          <p:spPr>
            <a:xfrm flipH="1">
              <a:off x="3250640" y="3367192"/>
              <a:ext cx="1231713" cy="270740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</a:rPr>
                <a:t>1xxx, 9xxx</a:t>
              </a:r>
              <a:endParaRPr lang="ko-KR" altLang="en-US" b="1">
                <a:solidFill>
                  <a:schemeClr val="bg1"/>
                </a:solidFill>
              </a:endParaRPr>
            </a:p>
          </p:txBody>
        </p:sp>
        <p:sp>
          <p:nvSpPr>
            <p:cNvPr id="10" name="오각형 9"/>
            <p:cNvSpPr/>
            <p:nvPr/>
          </p:nvSpPr>
          <p:spPr>
            <a:xfrm flipH="1">
              <a:off x="3250639" y="4045803"/>
              <a:ext cx="1231713" cy="270740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</a:rPr>
                <a:t>2xxx, axxx</a:t>
              </a:r>
              <a:endParaRPr lang="ko-KR" altLang="en-US" b="1">
                <a:solidFill>
                  <a:schemeClr val="bg1"/>
                </a:solidFill>
              </a:endParaRPr>
            </a:p>
          </p:txBody>
        </p:sp>
        <p:sp>
          <p:nvSpPr>
            <p:cNvPr id="11" name="오각형 10"/>
            <p:cNvSpPr/>
            <p:nvPr/>
          </p:nvSpPr>
          <p:spPr>
            <a:xfrm flipH="1">
              <a:off x="3250639" y="4655025"/>
              <a:ext cx="1231713" cy="270740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</a:rPr>
                <a:t>3xxx, bxxx</a:t>
              </a:r>
              <a:endParaRPr lang="ko-KR" altLang="en-US" b="1">
                <a:solidFill>
                  <a:schemeClr val="bg1"/>
                </a:solidFill>
              </a:endParaRPr>
            </a:p>
          </p:txBody>
        </p:sp>
        <p:sp>
          <p:nvSpPr>
            <p:cNvPr id="15" name="오각형 14"/>
            <p:cNvSpPr/>
            <p:nvPr/>
          </p:nvSpPr>
          <p:spPr>
            <a:xfrm flipH="1">
              <a:off x="3250638" y="5333636"/>
              <a:ext cx="1231713" cy="270740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</a:rPr>
                <a:t>4xxx, cxxx</a:t>
              </a:r>
              <a:endParaRPr lang="ko-KR" altLang="en-US" b="1">
                <a:solidFill>
                  <a:schemeClr val="bg1"/>
                </a:solidFill>
              </a:endParaRPr>
            </a:p>
          </p:txBody>
        </p:sp>
        <p:sp>
          <p:nvSpPr>
            <p:cNvPr id="16" name="오각형 15"/>
            <p:cNvSpPr/>
            <p:nvPr/>
          </p:nvSpPr>
          <p:spPr>
            <a:xfrm flipH="1">
              <a:off x="7604182" y="1768218"/>
              <a:ext cx="1231713" cy="270740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</a:rPr>
                <a:t>5xxx, dxxx</a:t>
              </a:r>
              <a:endParaRPr lang="ko-KR" altLang="en-US" b="1">
                <a:solidFill>
                  <a:schemeClr val="bg1"/>
                </a:solidFill>
              </a:endParaRPr>
            </a:p>
          </p:txBody>
        </p:sp>
        <p:sp>
          <p:nvSpPr>
            <p:cNvPr id="17" name="오각형 16"/>
            <p:cNvSpPr/>
            <p:nvPr/>
          </p:nvSpPr>
          <p:spPr>
            <a:xfrm flipH="1">
              <a:off x="7604181" y="2382303"/>
              <a:ext cx="1231713" cy="270740"/>
            </a:xfrm>
            <a:prstGeom prst="homePlat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</a:rPr>
                <a:t>6xxx, exxx</a:t>
              </a:r>
              <a:endParaRPr lang="ko-KR" altLang="en-US" b="1">
                <a:solidFill>
                  <a:schemeClr val="bg1"/>
                </a:solidFill>
              </a:endParaRPr>
            </a:p>
          </p:txBody>
        </p:sp>
        <p:pic>
          <p:nvPicPr>
            <p:cNvPr id="2049" name="_x42368304" descr="EMB000011107f00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615" t="4898" r="39253" b="72456"/>
            <a:stretch>
              <a:fillRect/>
            </a:stretch>
          </p:blipFill>
          <p:spPr bwMode="auto">
            <a:xfrm>
              <a:off x="7500995" y="5160950"/>
              <a:ext cx="1092200" cy="1054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TextBox 17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7983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52688" y="90743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121" name="_x42366704" descr="EMB000011107f0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752" y="1136032"/>
            <a:ext cx="6752810" cy="5509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082905" y="261101"/>
            <a:ext cx="5090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명령어 구별 예시</a:t>
            </a:r>
            <a:endParaRPr lang="ko-KR" altLang="en-US" sz="3600" b="1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067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75032" y="1441294"/>
            <a:ext cx="8401641" cy="5170646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400"/>
              <a:t> </a:t>
            </a:r>
            <a:r>
              <a:rPr lang="en-US" altLang="ko-KR" sz="1400" b="1"/>
              <a:t>private </a:t>
            </a:r>
            <a:r>
              <a:rPr lang="en-US" altLang="ko-KR" sz="2000" b="1"/>
              <a:t>void </a:t>
            </a:r>
            <a:r>
              <a:rPr lang="en-US" altLang="ko-KR" sz="3600" b="1"/>
              <a:t>instructionCheck</a:t>
            </a:r>
            <a:r>
              <a:rPr lang="en-US" altLang="ko-KR" sz="1400" b="1"/>
              <a:t>() throws </a:t>
            </a:r>
            <a:r>
              <a:rPr lang="en-US" altLang="ko-KR" sz="1400" b="1" smtClean="0"/>
              <a:t>HaltException</a:t>
            </a:r>
            <a:endParaRPr lang="ko-KR" altLang="en-US" sz="1400" b="1"/>
          </a:p>
          <a:p>
            <a:r>
              <a:rPr lang="en-US" altLang="ko-KR" sz="1400"/>
              <a:t>      System.</a:t>
            </a:r>
            <a:r>
              <a:rPr lang="en-US" altLang="ko-KR" sz="1400" i="1"/>
              <a:t>out.println("T3 : ");</a:t>
            </a:r>
          </a:p>
          <a:p>
            <a:r>
              <a:rPr lang="en-US" altLang="ko-KR" sz="1400"/>
              <a:t>      System.</a:t>
            </a:r>
            <a:r>
              <a:rPr lang="en-US" altLang="ko-KR" sz="1400" i="1"/>
              <a:t>out.println("instruction : " + symbolCheck(IR));</a:t>
            </a:r>
          </a:p>
          <a:p>
            <a:r>
              <a:rPr lang="en-US" altLang="ko-KR" sz="1400"/>
              <a:t>      </a:t>
            </a:r>
            <a:r>
              <a:rPr lang="en-US" altLang="ko-KR" sz="1400" b="1"/>
              <a:t>if(head == 7){      //D7 = 1 </a:t>
            </a:r>
            <a:r>
              <a:rPr lang="ko-KR" altLang="en-US" sz="1400" b="1"/>
              <a:t>이고</a:t>
            </a:r>
            <a:r>
              <a:rPr lang="en-US" altLang="ko-KR" sz="1400" b="1"/>
              <a:t>, I = 0 </a:t>
            </a:r>
            <a:r>
              <a:rPr lang="ko-KR" altLang="en-US" sz="1400" b="1"/>
              <a:t>인경우</a:t>
            </a:r>
          </a:p>
          <a:p>
            <a:r>
              <a:rPr lang="en-US" altLang="ko-KR" sz="1400"/>
              <a:t>         System.</a:t>
            </a:r>
            <a:r>
              <a:rPr lang="en-US" altLang="ko-KR" sz="1400" i="1"/>
              <a:t>out.println("Excute register-reference instruction");</a:t>
            </a:r>
          </a:p>
          <a:p>
            <a:r>
              <a:rPr lang="en-US" altLang="ko-KR" sz="1400"/>
              <a:t>         </a:t>
            </a:r>
            <a:r>
              <a:rPr lang="en-US" altLang="ko-KR" sz="1400" b="1"/>
              <a:t>switch(symbol) {</a:t>
            </a:r>
          </a:p>
          <a:p>
            <a:r>
              <a:rPr lang="en-US" altLang="ko-KR" sz="1400"/>
              <a:t>         </a:t>
            </a:r>
            <a:r>
              <a:rPr lang="en-US" altLang="ko-KR" sz="1400" b="1"/>
              <a:t>case "CLA":</a:t>
            </a:r>
          </a:p>
          <a:p>
            <a:r>
              <a:rPr lang="en-US" altLang="ko-KR" sz="1400"/>
              <a:t>            AC = 0;</a:t>
            </a:r>
          </a:p>
          <a:p>
            <a:r>
              <a:rPr lang="en-US" altLang="ko-KR" sz="1400"/>
              <a:t>            System.</a:t>
            </a:r>
            <a:r>
              <a:rPr lang="en-US" altLang="ko-KR" sz="1400" i="1"/>
              <a:t>out.println("AC &lt;- 0");</a:t>
            </a:r>
          </a:p>
          <a:p>
            <a:r>
              <a:rPr lang="en-US" altLang="ko-KR" sz="1400"/>
              <a:t>            System.</a:t>
            </a:r>
            <a:r>
              <a:rPr lang="en-US" altLang="ko-KR" sz="1400" i="1"/>
              <a:t>out.println("AC = " + AC);</a:t>
            </a:r>
          </a:p>
          <a:p>
            <a:r>
              <a:rPr lang="en-US" altLang="ko-KR" sz="1400"/>
              <a:t>            System.</a:t>
            </a:r>
            <a:r>
              <a:rPr lang="en-US" altLang="ko-KR" sz="1400" i="1"/>
              <a:t>out.println("AC = " + Integer.toHexString(AC + 0x10000).substring(1));</a:t>
            </a:r>
          </a:p>
          <a:p>
            <a:r>
              <a:rPr lang="en-US" altLang="ko-KR" sz="1400"/>
              <a:t>            </a:t>
            </a:r>
            <a:r>
              <a:rPr lang="en-US" altLang="ko-KR" sz="1400" b="1"/>
              <a:t>break;</a:t>
            </a:r>
          </a:p>
          <a:p>
            <a:r>
              <a:rPr lang="en-US" altLang="ko-KR" sz="1400"/>
              <a:t>         </a:t>
            </a:r>
            <a:r>
              <a:rPr lang="en-US" altLang="ko-KR" sz="1400" b="1"/>
              <a:t>case "CLE":</a:t>
            </a:r>
          </a:p>
          <a:p>
            <a:r>
              <a:rPr lang="en-US" altLang="ko-KR" sz="1400"/>
              <a:t>            E = 0;</a:t>
            </a:r>
          </a:p>
          <a:p>
            <a:r>
              <a:rPr lang="en-US" altLang="ko-KR" sz="1400"/>
              <a:t>            System.</a:t>
            </a:r>
            <a:r>
              <a:rPr lang="en-US" altLang="ko-KR" sz="1400" i="1"/>
              <a:t>out.println("E &lt;- 0");</a:t>
            </a:r>
          </a:p>
          <a:p>
            <a:r>
              <a:rPr lang="en-US" altLang="ko-KR" sz="1400"/>
              <a:t>            System.</a:t>
            </a:r>
            <a:r>
              <a:rPr lang="en-US" altLang="ko-KR" sz="1400" i="1"/>
              <a:t>out.println("E = " + E);</a:t>
            </a:r>
          </a:p>
          <a:p>
            <a:r>
              <a:rPr lang="en-US" altLang="ko-KR" sz="1400"/>
              <a:t>            System.</a:t>
            </a:r>
            <a:r>
              <a:rPr lang="en-US" altLang="ko-KR" sz="1400" i="1"/>
              <a:t>out.println();</a:t>
            </a:r>
          </a:p>
          <a:p>
            <a:r>
              <a:rPr lang="en-US" altLang="ko-KR" sz="1400"/>
              <a:t>            </a:t>
            </a:r>
            <a:r>
              <a:rPr lang="en-US" altLang="ko-KR" sz="1400" b="1"/>
              <a:t>break;</a:t>
            </a:r>
          </a:p>
          <a:p>
            <a:r>
              <a:rPr lang="en-US" altLang="ko-KR" sz="1400"/>
              <a:t>         </a:t>
            </a:r>
            <a:r>
              <a:rPr lang="en-US" altLang="ko-KR" sz="1400" b="1"/>
              <a:t>case "CMA":</a:t>
            </a:r>
          </a:p>
          <a:p>
            <a:r>
              <a:rPr lang="en-US" altLang="ko-KR" sz="1400"/>
              <a:t>            AC = (</a:t>
            </a:r>
            <a:r>
              <a:rPr lang="en-US" altLang="ko-KR" sz="1400" b="1"/>
              <a:t>short) ~(short)AC</a:t>
            </a:r>
            <a:r>
              <a:rPr lang="en-US" altLang="ko-KR" sz="1400" b="1" smtClean="0"/>
              <a:t>;</a:t>
            </a:r>
          </a:p>
          <a:p>
            <a:r>
              <a:rPr lang="en-US" altLang="ko-KR" sz="1400" b="1" smtClean="0"/>
              <a:t>..</a:t>
            </a:r>
          </a:p>
          <a:p>
            <a:r>
              <a:rPr lang="en-US" altLang="ko-KR" sz="1400" b="1" smtClean="0"/>
              <a:t>(</a:t>
            </a:r>
            <a:r>
              <a:rPr lang="ko-KR" altLang="en-US" sz="1400" b="1" smtClean="0"/>
              <a:t>생략</a:t>
            </a:r>
            <a:r>
              <a:rPr lang="en-US" altLang="ko-KR" sz="1400" b="1" smtClean="0"/>
              <a:t>)</a:t>
            </a:r>
            <a:endParaRPr lang="en-US" altLang="ko-KR" sz="1400"/>
          </a:p>
        </p:txBody>
      </p:sp>
      <p:sp>
        <p:nvSpPr>
          <p:cNvPr id="4" name="TextBox 3"/>
          <p:cNvSpPr txBox="1"/>
          <p:nvPr/>
        </p:nvSpPr>
        <p:spPr>
          <a:xfrm>
            <a:off x="231994" y="856519"/>
            <a:ext cx="6519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각 명령의 수행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(T3, T4 ……)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5204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75032" y="1441294"/>
            <a:ext cx="8401641" cy="5078313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400"/>
              <a:t> </a:t>
            </a:r>
            <a:r>
              <a:rPr lang="en-US" altLang="ko-KR" sz="2000" b="1"/>
              <a:t>case "HLT":</a:t>
            </a:r>
          </a:p>
          <a:p>
            <a:r>
              <a:rPr lang="en-US" altLang="ko-KR" sz="2000"/>
              <a:t>            System.</a:t>
            </a:r>
            <a:r>
              <a:rPr lang="en-US" altLang="ko-KR" sz="2000" i="1"/>
              <a:t>out.println("Halt Computer");</a:t>
            </a:r>
          </a:p>
          <a:p>
            <a:r>
              <a:rPr lang="en-US" altLang="ko-KR" sz="2000"/>
              <a:t>            S = 0;</a:t>
            </a:r>
          </a:p>
          <a:p>
            <a:r>
              <a:rPr lang="en-US" altLang="ko-KR" sz="2000"/>
              <a:t>            </a:t>
            </a:r>
            <a:r>
              <a:rPr lang="en-US" altLang="ko-KR" sz="2000" b="1"/>
              <a:t>throw new HaltException();</a:t>
            </a:r>
          </a:p>
          <a:p>
            <a:r>
              <a:rPr lang="ko-KR" altLang="en-US" sz="1400"/>
              <a:t>         </a:t>
            </a:r>
            <a:r>
              <a:rPr lang="en-US" altLang="ko-KR" sz="1400"/>
              <a:t>}</a:t>
            </a:r>
          </a:p>
          <a:p>
            <a:r>
              <a:rPr lang="en-US" altLang="ko-KR" sz="1400"/>
              <a:t>         SC = 0;</a:t>
            </a:r>
          </a:p>
          <a:p>
            <a:r>
              <a:rPr lang="en-US" altLang="ko-KR" sz="1400"/>
              <a:t>         System.</a:t>
            </a:r>
            <a:r>
              <a:rPr lang="en-US" altLang="ko-KR" sz="1400" i="1"/>
              <a:t>out.println("SC &lt;- " + SC);</a:t>
            </a:r>
          </a:p>
          <a:p>
            <a:r>
              <a:rPr lang="en-US" altLang="ko-KR" sz="1400"/>
              <a:t>         System.</a:t>
            </a:r>
            <a:r>
              <a:rPr lang="en-US" altLang="ko-KR" sz="1400" i="1"/>
              <a:t>out.println("SC = " + SC);</a:t>
            </a:r>
          </a:p>
          <a:p>
            <a:r>
              <a:rPr lang="ko-KR" altLang="en-US" sz="1400"/>
              <a:t>      </a:t>
            </a:r>
            <a:r>
              <a:rPr lang="en-US" altLang="ko-KR" sz="1400"/>
              <a:t>}</a:t>
            </a:r>
          </a:p>
          <a:p>
            <a:r>
              <a:rPr lang="en-US" altLang="ko-KR" sz="1400"/>
              <a:t>      </a:t>
            </a:r>
            <a:r>
              <a:rPr lang="en-US" altLang="ko-KR" sz="1200" b="1"/>
              <a:t>else if(head == 0xf</a:t>
            </a:r>
            <a:r>
              <a:rPr lang="en-US" altLang="ko-KR" sz="1200" b="1" smtClean="0"/>
              <a:t>){</a:t>
            </a:r>
          </a:p>
          <a:p>
            <a:r>
              <a:rPr lang="en-US" altLang="ko-KR" sz="1200" b="1"/>
              <a:t> </a:t>
            </a:r>
            <a:r>
              <a:rPr lang="en-US" altLang="ko-KR" sz="1200" b="1" smtClean="0"/>
              <a:t>        </a:t>
            </a:r>
            <a:r>
              <a:rPr lang="en-US" altLang="ko-KR" sz="1200" smtClean="0"/>
              <a:t>System.</a:t>
            </a:r>
            <a:r>
              <a:rPr lang="en-US" altLang="ko-KR" sz="1200" i="1" smtClean="0"/>
              <a:t>out.println</a:t>
            </a:r>
            <a:r>
              <a:rPr lang="en-US" altLang="ko-KR" sz="1200" i="1"/>
              <a:t>("Excute input-output instruction");</a:t>
            </a:r>
          </a:p>
          <a:p>
            <a:r>
              <a:rPr lang="en-US" altLang="ko-KR" sz="1200"/>
              <a:t>         </a:t>
            </a:r>
            <a:r>
              <a:rPr lang="en-US" altLang="ko-KR" sz="1200" b="1"/>
              <a:t>switch(symbol){</a:t>
            </a:r>
          </a:p>
          <a:p>
            <a:r>
              <a:rPr lang="en-US" altLang="ko-KR" sz="1200"/>
              <a:t>         </a:t>
            </a:r>
            <a:r>
              <a:rPr lang="en-US" altLang="ko-KR" sz="1200" b="1"/>
              <a:t>case "INP":</a:t>
            </a:r>
          </a:p>
          <a:p>
            <a:r>
              <a:rPr lang="en-US" altLang="ko-KR" sz="1200"/>
              <a:t>            System.</a:t>
            </a:r>
            <a:r>
              <a:rPr lang="en-US" altLang="ko-KR" sz="1200" i="1"/>
              <a:t>out.println("AC(0-7) &lt;- INPR, FGI &lt;- 0");</a:t>
            </a:r>
          </a:p>
          <a:p>
            <a:r>
              <a:rPr lang="en-US" altLang="ko-KR" sz="1200"/>
              <a:t>            System.</a:t>
            </a:r>
            <a:r>
              <a:rPr lang="en-US" altLang="ko-KR" sz="1200" i="1"/>
              <a:t>out.println("AC(0-7) = " + Integer.toHexString(0x00ff &amp; AC).substring(1));</a:t>
            </a:r>
          </a:p>
          <a:p>
            <a:r>
              <a:rPr lang="en-US" altLang="ko-KR" sz="1200"/>
              <a:t>            AC = INPR; FGI = 0;</a:t>
            </a:r>
          </a:p>
          <a:p>
            <a:r>
              <a:rPr lang="en-US" altLang="ko-KR" sz="1200"/>
              <a:t>            </a:t>
            </a:r>
            <a:r>
              <a:rPr lang="en-US" altLang="ko-KR" sz="1200" b="1"/>
              <a:t>break;</a:t>
            </a:r>
          </a:p>
          <a:p>
            <a:r>
              <a:rPr lang="en-US" altLang="ko-KR" sz="1200"/>
              <a:t>         </a:t>
            </a:r>
            <a:r>
              <a:rPr lang="en-US" altLang="ko-KR" sz="1200" b="1"/>
              <a:t>case "OUT":</a:t>
            </a:r>
          </a:p>
          <a:p>
            <a:r>
              <a:rPr lang="en-US" altLang="ko-KR" sz="1200"/>
              <a:t>            System.</a:t>
            </a:r>
            <a:r>
              <a:rPr lang="en-US" altLang="ko-KR" sz="1200" i="1"/>
              <a:t>out.println("OUTR &lt;- AC(0-7), FGO &lt;- 0");</a:t>
            </a:r>
          </a:p>
          <a:p>
            <a:r>
              <a:rPr lang="en-US" altLang="ko-KR" sz="1200"/>
              <a:t>            OUTR = (</a:t>
            </a:r>
            <a:r>
              <a:rPr lang="en-US" altLang="ko-KR" sz="1200" b="1"/>
              <a:t>short) (0x00ff &amp; AC); FGO = 0;</a:t>
            </a:r>
          </a:p>
          <a:p>
            <a:r>
              <a:rPr lang="en-US" altLang="ko-KR" sz="1200"/>
              <a:t>            </a:t>
            </a:r>
            <a:r>
              <a:rPr lang="en-US" altLang="ko-KR" sz="1200" b="1"/>
              <a:t>break</a:t>
            </a:r>
            <a:r>
              <a:rPr lang="en-US" altLang="ko-KR" sz="1200" b="1" smtClean="0"/>
              <a:t>;</a:t>
            </a:r>
          </a:p>
          <a:p>
            <a:r>
              <a:rPr lang="en-US" altLang="ko-KR" sz="1400" b="1" smtClean="0"/>
              <a:t>.</a:t>
            </a:r>
          </a:p>
          <a:p>
            <a:r>
              <a:rPr lang="en-US" altLang="ko-KR" sz="1400" b="1" smtClean="0"/>
              <a:t> (</a:t>
            </a:r>
            <a:r>
              <a:rPr lang="ko-KR" altLang="en-US" sz="1400" b="1" smtClean="0"/>
              <a:t>생략</a:t>
            </a:r>
            <a:r>
              <a:rPr lang="en-US" altLang="ko-KR" sz="1400" b="1" smtClean="0"/>
              <a:t>)</a:t>
            </a:r>
            <a:endParaRPr lang="en-US" altLang="ko-KR" sz="1400"/>
          </a:p>
        </p:txBody>
      </p:sp>
      <p:sp>
        <p:nvSpPr>
          <p:cNvPr id="4" name="TextBox 3"/>
          <p:cNvSpPr txBox="1"/>
          <p:nvPr/>
        </p:nvSpPr>
        <p:spPr>
          <a:xfrm>
            <a:off x="231994" y="856519"/>
            <a:ext cx="6519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각 명령의 수행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(T3, T4 ……)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5" name="오각형 4"/>
          <p:cNvSpPr/>
          <p:nvPr/>
        </p:nvSpPr>
        <p:spPr>
          <a:xfrm flipH="1">
            <a:off x="4835205" y="2244683"/>
            <a:ext cx="3213641" cy="668638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>
                <a:solidFill>
                  <a:schemeClr val="bg1"/>
                </a:solidFill>
              </a:rPr>
              <a:t>HLT </a:t>
            </a:r>
            <a:r>
              <a:rPr lang="ko-KR" altLang="en-US" b="1" smtClean="0">
                <a:solidFill>
                  <a:schemeClr val="bg1"/>
                </a:solidFill>
              </a:rPr>
              <a:t>는 예외를 던져서 종료</a:t>
            </a:r>
            <a:endParaRPr lang="en-US" altLang="ko-KR" b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442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430" y="291953"/>
            <a:ext cx="5021030" cy="633213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8698" y="882365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6-2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35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58698" y="882365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6-2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384" y="232255"/>
            <a:ext cx="4800600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095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499730" y="1929617"/>
            <a:ext cx="7772400" cy="3649133"/>
          </a:xfrm>
        </p:spPr>
        <p:txBody>
          <a:bodyPr>
            <a:no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ko-KR" altLang="en-US" sz="5400" b="1" smtClean="0">
                <a:latin typeface="a나무B" panose="02020600000000000000" pitchFamily="18" charset="-127"/>
                <a:ea typeface="a나무B" panose="02020600000000000000" pitchFamily="18" charset="-127"/>
              </a:rPr>
              <a:t>구조</a:t>
            </a:r>
            <a:endParaRPr lang="en-US" altLang="ko-KR" sz="5400" b="1" smtClean="0">
              <a:latin typeface="a나무B" panose="02020600000000000000" pitchFamily="18" charset="-127"/>
              <a:ea typeface="a나무B" panose="02020600000000000000" pitchFamily="18" charset="-127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ko-KR" altLang="en-US" sz="5400" b="1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5400" b="1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5400" b="1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en-US" altLang="ko-KR" sz="5400" b="1" smtClean="0">
              <a:latin typeface="a나무B" panose="02020600000000000000" pitchFamily="18" charset="-127"/>
              <a:ea typeface="a나무B" panose="02020600000000000000" pitchFamily="18" charset="-127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ko-KR" altLang="en-US" sz="54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54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1995" y="118017"/>
            <a:ext cx="8687717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6600" b="1" smtClean="0">
                <a:latin typeface="a나무B" panose="02020600000000000000" pitchFamily="18" charset="-127"/>
                <a:ea typeface="a나무B" panose="02020600000000000000" pitchFamily="18" charset="-127"/>
              </a:rPr>
              <a:t>목차</a:t>
            </a:r>
            <a:endParaRPr lang="ko-KR" altLang="en-US" sz="6600" b="1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9730" y="1442483"/>
            <a:ext cx="3790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mtClean="0">
                <a:latin typeface="+mj-ea"/>
                <a:ea typeface="+mj-ea"/>
              </a:rPr>
              <a:t>사용언어 </a:t>
            </a:r>
            <a:r>
              <a:rPr lang="en-US" altLang="ko-KR" sz="2000" b="1" smtClean="0">
                <a:latin typeface="+mj-ea"/>
                <a:ea typeface="+mj-ea"/>
              </a:rPr>
              <a:t>: java</a:t>
            </a:r>
            <a:endParaRPr lang="ko-KR" altLang="en-US" sz="2000" b="1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1620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58698" y="882365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6-2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130" y="831888"/>
            <a:ext cx="4733925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8667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58698" y="882365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6-2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723" y="1356628"/>
            <a:ext cx="4629150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045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58698" y="2792106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6-9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의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910" y="441182"/>
            <a:ext cx="4829175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51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58698" y="2792106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6-9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의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4757" y="1060488"/>
            <a:ext cx="46863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01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58698" y="2792106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6-9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의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487" y="1060488"/>
            <a:ext cx="4848225" cy="504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253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58698" y="2792106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6-9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의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684" y="228600"/>
            <a:ext cx="4857750" cy="638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620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58698" y="2792106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6-9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의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7447" y="831888"/>
            <a:ext cx="474345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85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3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결과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37684" y="8318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t="27213"/>
          <a:stretch/>
        </p:blipFill>
        <p:spPr>
          <a:xfrm>
            <a:off x="3556480" y="1289088"/>
            <a:ext cx="4752975" cy="45341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8698" y="2792106"/>
            <a:ext cx="2536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표 </a:t>
            </a:r>
            <a:r>
              <a:rPr lang="en-US" altLang="ko-KR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6-9</a:t>
            </a:r>
            <a:r>
              <a:rPr lang="ko-KR" altLang="en-US" sz="32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의 결과</a:t>
            </a:r>
            <a:endParaRPr lang="ko-KR" altLang="en-US" sz="32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6081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45042" y="2472571"/>
            <a:ext cx="25879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smtClean="0">
                <a:latin typeface="a나무B" panose="02020600000000000000" pitchFamily="18" charset="-127"/>
                <a:ea typeface="a나무B" panose="02020600000000000000" pitchFamily="18" charset="-127"/>
              </a:rPr>
              <a:t>질문</a:t>
            </a:r>
            <a:endParaRPr lang="ko-KR" altLang="en-US" sz="8000" b="1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110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구조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pic>
        <p:nvPicPr>
          <p:cNvPr id="19458" name="Picture 2" descr="http://cfs12.tistory.com/image/13/tistory/2008/12/07/17/50/493b8e6f8b5c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928" y="441182"/>
            <a:ext cx="6137913" cy="5915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6347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구조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324365" y="959193"/>
            <a:ext cx="8502976" cy="5579830"/>
            <a:chOff x="300783" y="1054886"/>
            <a:chExt cx="8502976" cy="5579830"/>
          </a:xfrm>
        </p:grpSpPr>
        <p:grpSp>
          <p:nvGrpSpPr>
            <p:cNvPr id="11" name="그룹 10"/>
            <p:cNvGrpSpPr/>
            <p:nvPr/>
          </p:nvGrpSpPr>
          <p:grpSpPr>
            <a:xfrm>
              <a:off x="300783" y="1054886"/>
              <a:ext cx="2180902" cy="2996120"/>
              <a:chOff x="300782" y="937928"/>
              <a:chExt cx="3249137" cy="2379430"/>
            </a:xfrm>
          </p:grpSpPr>
          <p:grpSp>
            <p:nvGrpSpPr>
              <p:cNvPr id="10" name="그룹 9"/>
              <p:cNvGrpSpPr/>
              <p:nvPr/>
            </p:nvGrpSpPr>
            <p:grpSpPr>
              <a:xfrm>
                <a:off x="300782" y="937928"/>
                <a:ext cx="3249137" cy="2379430"/>
                <a:chOff x="5008938" y="1433115"/>
                <a:chExt cx="3743864" cy="4033542"/>
              </a:xfrm>
            </p:grpSpPr>
            <p:sp>
              <p:nvSpPr>
                <p:cNvPr id="7" name="직사각형 6"/>
                <p:cNvSpPr/>
                <p:nvPr/>
              </p:nvSpPr>
              <p:spPr>
                <a:xfrm>
                  <a:off x="5008938" y="1433115"/>
                  <a:ext cx="3743864" cy="4033542"/>
                </a:xfrm>
                <a:prstGeom prst="rect">
                  <a:avLst/>
                </a:prstGeom>
                <a:solidFill>
                  <a:schemeClr val="bg1">
                    <a:lumMod val="95000"/>
                    <a:lumOff val="5000"/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8" name="TextBox 7"/>
                <p:cNvSpPr txBox="1"/>
                <p:nvPr/>
              </p:nvSpPr>
              <p:spPr>
                <a:xfrm>
                  <a:off x="5197095" y="1435226"/>
                  <a:ext cx="3364040" cy="10916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400" b="1" smtClean="0">
                      <a:latin typeface="+mj-ea"/>
                      <a:ea typeface="+mj-ea"/>
                    </a:rPr>
                    <a:t>Assignment </a:t>
                  </a:r>
                  <a:r>
                    <a:rPr lang="ko-KR" altLang="en-US" sz="2400" b="1" smtClean="0">
                      <a:latin typeface="+mj-ea"/>
                      <a:ea typeface="+mj-ea"/>
                    </a:rPr>
                    <a:t>클래스</a:t>
                  </a:r>
                  <a:endParaRPr lang="ko-KR" altLang="en-US" sz="2400" b="1">
                    <a:latin typeface="+mj-ea"/>
                    <a:ea typeface="+mj-ea"/>
                  </a:endParaRPr>
                </a:p>
              </p:txBody>
            </p:sp>
          </p:grpSp>
          <p:grpSp>
            <p:nvGrpSpPr>
              <p:cNvPr id="19" name="그룹 18"/>
              <p:cNvGrpSpPr/>
              <p:nvPr/>
            </p:nvGrpSpPr>
            <p:grpSpPr>
              <a:xfrm>
                <a:off x="650801" y="1714041"/>
                <a:ext cx="2546049" cy="1419871"/>
                <a:chOff x="4217490" y="1492691"/>
                <a:chExt cx="2546049" cy="799239"/>
              </a:xfrm>
              <a:solidFill>
                <a:schemeClr val="accent5">
                  <a:lumMod val="60000"/>
                  <a:lumOff val="40000"/>
                </a:schemeClr>
              </a:solidFill>
            </p:grpSpPr>
            <p:sp>
              <p:nvSpPr>
                <p:cNvPr id="17" name="모서리가 둥근 직사각형 16"/>
                <p:cNvSpPr/>
                <p:nvPr/>
              </p:nvSpPr>
              <p:spPr>
                <a:xfrm>
                  <a:off x="4217490" y="1492691"/>
                  <a:ext cx="2546049" cy="799239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4384735" y="1541460"/>
                  <a:ext cx="2177775" cy="170591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 smtClean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main </a:t>
                  </a:r>
                  <a:r>
                    <a:rPr lang="ko-KR" altLang="en-US" b="1" smtClean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메소드</a:t>
                  </a:r>
                  <a:endParaRPr lang="ko-KR" altLang="en-US" b="1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6" name="TextBox 5"/>
              <p:cNvSpPr txBox="1"/>
              <p:nvPr/>
            </p:nvSpPr>
            <p:spPr>
              <a:xfrm>
                <a:off x="998793" y="2381201"/>
                <a:ext cx="185006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b="1" smtClean="0">
                    <a:solidFill>
                      <a:srgbClr val="0070C0"/>
                    </a:solidFill>
                    <a:latin typeface="+mj-ea"/>
                    <a:ea typeface="+mj-ea"/>
                  </a:rPr>
                  <a:t>객체 생성</a:t>
                </a:r>
                <a:r>
                  <a:rPr lang="en-US" altLang="ko-KR" b="1" smtClean="0">
                    <a:solidFill>
                      <a:srgbClr val="0070C0"/>
                    </a:solidFill>
                    <a:latin typeface="+mj-ea"/>
                    <a:ea typeface="+mj-ea"/>
                  </a:rPr>
                  <a:t>, </a:t>
                </a:r>
                <a:r>
                  <a:rPr lang="ko-KR" altLang="en-US" b="1" smtClean="0">
                    <a:solidFill>
                      <a:srgbClr val="0070C0"/>
                    </a:solidFill>
                    <a:latin typeface="+mj-ea"/>
                    <a:ea typeface="+mj-ea"/>
                  </a:rPr>
                  <a:t>호출</a:t>
                </a:r>
                <a:endParaRPr lang="ko-KR" altLang="en-US" b="1">
                  <a:solidFill>
                    <a:srgbClr val="0070C0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2817629" y="1054886"/>
              <a:ext cx="5986130" cy="5579830"/>
              <a:chOff x="3549919" y="1054886"/>
              <a:chExt cx="5253839" cy="5027164"/>
            </a:xfrm>
          </p:grpSpPr>
          <p:grpSp>
            <p:nvGrpSpPr>
              <p:cNvPr id="24" name="그룹 23"/>
              <p:cNvGrpSpPr/>
              <p:nvPr/>
            </p:nvGrpSpPr>
            <p:grpSpPr>
              <a:xfrm>
                <a:off x="3549919" y="1054886"/>
                <a:ext cx="5253839" cy="5027164"/>
                <a:chOff x="5008938" y="1433114"/>
                <a:chExt cx="3743864" cy="8521905"/>
              </a:xfrm>
            </p:grpSpPr>
            <p:sp>
              <p:nvSpPr>
                <p:cNvPr id="32" name="직사각형 31"/>
                <p:cNvSpPr/>
                <p:nvPr/>
              </p:nvSpPr>
              <p:spPr>
                <a:xfrm>
                  <a:off x="5008938" y="1433114"/>
                  <a:ext cx="3743864" cy="8521905"/>
                </a:xfrm>
                <a:prstGeom prst="rect">
                  <a:avLst/>
                </a:prstGeom>
                <a:solidFill>
                  <a:schemeClr val="bg1">
                    <a:lumMod val="95000"/>
                    <a:lumOff val="5000"/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5197095" y="1435225"/>
                  <a:ext cx="3364041" cy="7826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400" b="1" smtClean="0">
                      <a:latin typeface="+mj-ea"/>
                      <a:ea typeface="+mj-ea"/>
                    </a:rPr>
                    <a:t>instructionCycle </a:t>
                  </a:r>
                  <a:r>
                    <a:rPr lang="ko-KR" altLang="en-US" sz="2400" b="1" smtClean="0">
                      <a:latin typeface="+mj-ea"/>
                      <a:ea typeface="+mj-ea"/>
                    </a:rPr>
                    <a:t>클래스</a:t>
                  </a:r>
                  <a:endParaRPr lang="ko-KR" altLang="en-US" sz="2400" b="1">
                    <a:latin typeface="+mj-ea"/>
                    <a:ea typeface="+mj-ea"/>
                  </a:endParaRPr>
                </a:p>
              </p:txBody>
            </p:sp>
          </p:grpSp>
          <p:grpSp>
            <p:nvGrpSpPr>
              <p:cNvPr id="25" name="그룹 24"/>
              <p:cNvGrpSpPr/>
              <p:nvPr/>
            </p:nvGrpSpPr>
            <p:grpSpPr>
              <a:xfrm>
                <a:off x="3823798" y="1625303"/>
                <a:ext cx="1583152" cy="724010"/>
                <a:chOff x="4036846" y="1376906"/>
                <a:chExt cx="979070" cy="407542"/>
              </a:xfrm>
              <a:solidFill>
                <a:schemeClr val="accent5">
                  <a:lumMod val="60000"/>
                  <a:lumOff val="40000"/>
                </a:schemeClr>
              </a:solidFill>
            </p:grpSpPr>
            <p:sp>
              <p:nvSpPr>
                <p:cNvPr id="30" name="모서리가 둥근 직사각형 29"/>
                <p:cNvSpPr/>
                <p:nvPr/>
              </p:nvSpPr>
              <p:spPr>
                <a:xfrm>
                  <a:off x="4036846" y="1376906"/>
                  <a:ext cx="979070" cy="407542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4059918" y="1488654"/>
                  <a:ext cx="930185" cy="207895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b="1" smtClean="0">
                      <a:solidFill>
                        <a:schemeClr val="bg1"/>
                      </a:solidFill>
                      <a:latin typeface="+mj-ea"/>
                      <a:ea typeface="+mj-ea"/>
                    </a:rPr>
                    <a:t>생성자</a:t>
                  </a:r>
                  <a:endParaRPr lang="ko-KR" altLang="en-US" b="1">
                    <a:solidFill>
                      <a:schemeClr val="bg1"/>
                    </a:solidFill>
                    <a:latin typeface="+mj-ea"/>
                    <a:ea typeface="+mj-ea"/>
                  </a:endParaRPr>
                </a:p>
              </p:txBody>
            </p:sp>
          </p:grpSp>
        </p:grpSp>
        <p:sp>
          <p:nvSpPr>
            <p:cNvPr id="12" name="오른쪽 화살표 11"/>
            <p:cNvSpPr/>
            <p:nvPr/>
          </p:nvSpPr>
          <p:spPr>
            <a:xfrm>
              <a:off x="2349430" y="2689826"/>
              <a:ext cx="642445" cy="538661"/>
            </a:xfrm>
            <a:prstGeom prst="rightArrow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5910787" y="1703811"/>
              <a:ext cx="2546049" cy="819037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 latinLnBrk="1"/>
              <a:r>
                <a:rPr lang="en-US" altLang="ko-KR" b="1" smtClean="0">
                  <a:solidFill>
                    <a:schemeClr val="bg1"/>
                  </a:solidFill>
                  <a:latin typeface="+mj-ea"/>
                  <a:ea typeface="+mj-ea"/>
                </a:rPr>
                <a:t>setMemory </a:t>
              </a:r>
              <a:r>
                <a:rPr lang="ko-KR" altLang="en-US" b="1" smtClean="0">
                  <a:solidFill>
                    <a:schemeClr val="bg1"/>
                  </a:solidFill>
                  <a:latin typeface="+mj-ea"/>
                  <a:ea typeface="+mj-ea"/>
                </a:rPr>
                <a:t>메소드</a:t>
              </a:r>
              <a:endParaRPr lang="en-US" altLang="ko-KR" b="1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 fontAlgn="base" latinLnBrk="1"/>
              <a:r>
                <a:rPr lang="ko-KR" altLang="en-US" b="1" smtClean="0">
                  <a:solidFill>
                    <a:srgbClr val="0070C0"/>
                  </a:solidFill>
                  <a:latin typeface="+mj-ea"/>
                  <a:ea typeface="+mj-ea"/>
                </a:rPr>
                <a:t>배열 채우기</a:t>
              </a:r>
              <a:endParaRPr lang="ko-KR" altLang="en-US" b="1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  <p:sp>
          <p:nvSpPr>
            <p:cNvPr id="34" name="오른쪽 화살표 33"/>
            <p:cNvSpPr/>
            <p:nvPr/>
          </p:nvSpPr>
          <p:spPr>
            <a:xfrm>
              <a:off x="5071632" y="1908767"/>
              <a:ext cx="701020" cy="504824"/>
            </a:xfrm>
            <a:prstGeom prst="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5" name="그룹 34"/>
            <p:cNvGrpSpPr/>
            <p:nvPr/>
          </p:nvGrpSpPr>
          <p:grpSpPr>
            <a:xfrm>
              <a:off x="300783" y="4707418"/>
              <a:ext cx="2180902" cy="1852869"/>
              <a:chOff x="360802" y="937926"/>
              <a:chExt cx="3249137" cy="2832273"/>
            </a:xfrm>
          </p:grpSpPr>
          <p:grpSp>
            <p:nvGrpSpPr>
              <p:cNvPr id="36" name="그룹 35"/>
              <p:cNvGrpSpPr/>
              <p:nvPr/>
            </p:nvGrpSpPr>
            <p:grpSpPr>
              <a:xfrm>
                <a:off x="360802" y="937926"/>
                <a:ext cx="3249137" cy="2832273"/>
                <a:chOff x="5078097" y="1433112"/>
                <a:chExt cx="3743864" cy="4801188"/>
              </a:xfrm>
            </p:grpSpPr>
            <p:sp>
              <p:nvSpPr>
                <p:cNvPr id="41" name="직사각형 40"/>
                <p:cNvSpPr/>
                <p:nvPr/>
              </p:nvSpPr>
              <p:spPr>
                <a:xfrm>
                  <a:off x="5078097" y="1433112"/>
                  <a:ext cx="3743864" cy="4801188"/>
                </a:xfrm>
                <a:prstGeom prst="rect">
                  <a:avLst/>
                </a:prstGeom>
                <a:solidFill>
                  <a:schemeClr val="bg1">
                    <a:lumMod val="95000"/>
                    <a:lumOff val="5000"/>
                    <a:alpha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TextBox 41"/>
                <p:cNvSpPr txBox="1"/>
                <p:nvPr/>
              </p:nvSpPr>
              <p:spPr>
                <a:xfrm>
                  <a:off x="5266255" y="1555716"/>
                  <a:ext cx="3364040" cy="111873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 fontAlgn="base" latinLnBrk="1"/>
                  <a:r>
                    <a:rPr lang="en-US" altLang="ko-KR" sz="2400" b="1"/>
                    <a:t>HaltException </a:t>
                  </a:r>
                  <a:r>
                    <a:rPr lang="ko-KR" altLang="en-US" sz="2400" b="1"/>
                    <a:t>클래스</a:t>
                  </a:r>
                </a:p>
              </p:txBody>
            </p:sp>
          </p:grpSp>
          <p:sp>
            <p:nvSpPr>
              <p:cNvPr id="38" name="TextBox 37"/>
              <p:cNvSpPr txBox="1"/>
              <p:nvPr/>
            </p:nvSpPr>
            <p:spPr>
              <a:xfrm>
                <a:off x="894476" y="2402483"/>
                <a:ext cx="2279775" cy="5645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mtClean="0">
                    <a:solidFill>
                      <a:schemeClr val="accent2">
                        <a:lumMod val="40000"/>
                        <a:lumOff val="60000"/>
                      </a:schemeClr>
                    </a:solidFill>
                    <a:latin typeface="+mj-ea"/>
                    <a:ea typeface="+mj-ea"/>
                  </a:rPr>
                  <a:t>예외 클래스</a:t>
                </a:r>
                <a:endParaRPr lang="ko-KR" altLang="en-US" b="1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920112" y="2985599"/>
                <a:ext cx="2279775" cy="5645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smtClean="0">
                    <a:solidFill>
                      <a:srgbClr val="0070C0"/>
                    </a:solidFill>
                    <a:latin typeface="+mj-ea"/>
                  </a:rPr>
                  <a:t>명령 종료</a:t>
                </a:r>
                <a:endParaRPr lang="en-US" altLang="ko-KR" b="1">
                  <a:solidFill>
                    <a:srgbClr val="0070C0"/>
                  </a:solidFill>
                  <a:latin typeface="+mj-ea"/>
                </a:endParaRPr>
              </a:p>
            </p:txBody>
          </p:sp>
        </p:grpSp>
        <p:sp>
          <p:nvSpPr>
            <p:cNvPr id="43" name="모서리가 둥근 직사각형 42"/>
            <p:cNvSpPr/>
            <p:nvPr/>
          </p:nvSpPr>
          <p:spPr>
            <a:xfrm>
              <a:off x="4499627" y="2805582"/>
              <a:ext cx="2546049" cy="819037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 latinLnBrk="1"/>
              <a:r>
                <a:rPr lang="en-US" altLang="ko-KR" b="1" smtClean="0">
                  <a:solidFill>
                    <a:schemeClr val="bg1"/>
                  </a:solidFill>
                  <a:latin typeface="+mj-ea"/>
                  <a:ea typeface="+mj-ea"/>
                </a:rPr>
                <a:t>printCycle </a:t>
              </a:r>
              <a:r>
                <a:rPr lang="ko-KR" altLang="en-US" b="1" smtClean="0">
                  <a:solidFill>
                    <a:schemeClr val="bg1"/>
                  </a:solidFill>
                  <a:latin typeface="+mj-ea"/>
                  <a:ea typeface="+mj-ea"/>
                </a:rPr>
                <a:t>메소드</a:t>
              </a:r>
              <a:endParaRPr lang="en-US" altLang="ko-KR" b="1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 fontAlgn="base" latinLnBrk="1"/>
              <a:r>
                <a:rPr lang="ko-KR" altLang="en-US" b="1" smtClean="0">
                  <a:solidFill>
                    <a:srgbClr val="0070C0"/>
                  </a:solidFill>
                  <a:latin typeface="+mj-ea"/>
                  <a:ea typeface="+mj-ea"/>
                </a:rPr>
                <a:t>호출</a:t>
              </a:r>
              <a:r>
                <a:rPr lang="en-US" altLang="ko-KR" b="1" smtClean="0">
                  <a:solidFill>
                    <a:srgbClr val="0070C0"/>
                  </a:solidFill>
                  <a:latin typeface="+mj-ea"/>
                  <a:ea typeface="+mj-ea"/>
                </a:rPr>
                <a:t>, </a:t>
              </a:r>
              <a:r>
                <a:rPr lang="ko-KR" altLang="en-US" b="1" smtClean="0">
                  <a:solidFill>
                    <a:srgbClr val="0070C0"/>
                  </a:solidFill>
                  <a:latin typeface="+mj-ea"/>
                  <a:ea typeface="+mj-ea"/>
                </a:rPr>
                <a:t>프린트</a:t>
              </a:r>
              <a:endParaRPr lang="ko-KR" altLang="en-US" b="1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  <p:sp>
          <p:nvSpPr>
            <p:cNvPr id="44" name="오른쪽 화살표 43"/>
            <p:cNvSpPr/>
            <p:nvPr/>
          </p:nvSpPr>
          <p:spPr>
            <a:xfrm rot="5400000">
              <a:off x="6263298" y="3683478"/>
              <a:ext cx="439406" cy="535098"/>
            </a:xfrm>
            <a:prstGeom prst="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오른쪽 화살표 44"/>
            <p:cNvSpPr/>
            <p:nvPr/>
          </p:nvSpPr>
          <p:spPr>
            <a:xfrm rot="5400000">
              <a:off x="4745187" y="3627504"/>
              <a:ext cx="439406" cy="535098"/>
            </a:xfrm>
            <a:prstGeom prst="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오른쪽 화살표 45"/>
            <p:cNvSpPr/>
            <p:nvPr/>
          </p:nvSpPr>
          <p:spPr>
            <a:xfrm>
              <a:off x="5656000" y="5451787"/>
              <a:ext cx="439406" cy="535098"/>
            </a:xfrm>
            <a:prstGeom prst="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모서리가 둥근 직사각형 46"/>
            <p:cNvSpPr/>
            <p:nvPr/>
          </p:nvSpPr>
          <p:spPr>
            <a:xfrm>
              <a:off x="6140382" y="4326417"/>
              <a:ext cx="2490198" cy="555824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  <a:latin typeface="+mj-ea"/>
                  <a:ea typeface="+mj-ea"/>
                </a:rPr>
                <a:t>T0, T1, T2 </a:t>
              </a:r>
              <a:r>
                <a:rPr lang="ko-KR" altLang="en-US" b="1" smtClean="0">
                  <a:solidFill>
                    <a:schemeClr val="bg1"/>
                  </a:solidFill>
                  <a:latin typeface="+mj-ea"/>
                  <a:ea typeface="+mj-ea"/>
                </a:rPr>
                <a:t>메소드</a:t>
              </a:r>
              <a:endParaRPr lang="ko-KR" altLang="en-US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8" name="모서리가 둥근 직사각형 47"/>
            <p:cNvSpPr/>
            <p:nvPr/>
          </p:nvSpPr>
          <p:spPr>
            <a:xfrm>
              <a:off x="6095406" y="5323115"/>
              <a:ext cx="2542008" cy="11521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  <a:latin typeface="+mj-ea"/>
                  <a:ea typeface="+mj-ea"/>
                </a:rPr>
                <a:t>symbolCheck </a:t>
              </a:r>
              <a:r>
                <a:rPr lang="ko-KR" altLang="en-US" b="1" smtClean="0">
                  <a:solidFill>
                    <a:schemeClr val="bg1"/>
                  </a:solidFill>
                  <a:latin typeface="+mj-ea"/>
                  <a:ea typeface="+mj-ea"/>
                </a:rPr>
                <a:t>메소드</a:t>
              </a:r>
              <a:endParaRPr lang="en-US" altLang="ko-KR" b="1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b="1" smtClean="0">
                  <a:solidFill>
                    <a:srgbClr val="0070C0"/>
                  </a:solidFill>
                  <a:latin typeface="+mj-ea"/>
                </a:rPr>
                <a:t>명령어 구별</a:t>
              </a:r>
              <a:endParaRPr lang="ko-KR" altLang="en-US" b="1">
                <a:solidFill>
                  <a:srgbClr val="0070C0"/>
                </a:solidFill>
                <a:latin typeface="+mj-ea"/>
              </a:endParaRPr>
            </a:p>
          </p:txBody>
        </p:sp>
        <p:sp>
          <p:nvSpPr>
            <p:cNvPr id="49" name="모서리가 둥근 직사각형 48"/>
            <p:cNvSpPr/>
            <p:nvPr/>
          </p:nvSpPr>
          <p:spPr>
            <a:xfrm>
              <a:off x="2985787" y="4189315"/>
              <a:ext cx="2542008" cy="2285913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smtClean="0">
                  <a:solidFill>
                    <a:schemeClr val="bg1"/>
                  </a:solidFill>
                  <a:latin typeface="+mj-ea"/>
                  <a:ea typeface="+mj-ea"/>
                </a:rPr>
                <a:t>instructionCheck </a:t>
              </a:r>
              <a:r>
                <a:rPr lang="ko-KR" altLang="en-US" b="1" smtClean="0">
                  <a:solidFill>
                    <a:schemeClr val="bg1"/>
                  </a:solidFill>
                  <a:latin typeface="+mj-ea"/>
                  <a:ea typeface="+mj-ea"/>
                </a:rPr>
                <a:t>메소드</a:t>
              </a:r>
              <a:endParaRPr lang="en-US" altLang="ko-KR" b="1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endParaRPr lang="en-US" altLang="ko-KR" b="1" smtClean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b="1" smtClean="0">
                  <a:solidFill>
                    <a:srgbClr val="0070C0"/>
                  </a:solidFill>
                  <a:latin typeface="+mj-ea"/>
                </a:rPr>
                <a:t>각 명령 수행</a:t>
              </a:r>
              <a:endParaRPr lang="en-US" altLang="ko-KR" b="1" smtClean="0">
                <a:solidFill>
                  <a:srgbClr val="0070C0"/>
                </a:solidFill>
                <a:latin typeface="+mj-ea"/>
              </a:endParaRPr>
            </a:p>
          </p:txBody>
        </p:sp>
        <p:sp>
          <p:nvSpPr>
            <p:cNvPr id="50" name="오른쪽 화살표 49"/>
            <p:cNvSpPr/>
            <p:nvPr/>
          </p:nvSpPr>
          <p:spPr>
            <a:xfrm rot="10800000">
              <a:off x="2331325" y="5716746"/>
              <a:ext cx="557130" cy="361400"/>
            </a:xfrm>
            <a:prstGeom prst="rightArrow">
              <a:avLst/>
            </a:prstGeom>
            <a:solidFill>
              <a:schemeClr val="tx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오른쪽 화살표 36"/>
            <p:cNvSpPr/>
            <p:nvPr/>
          </p:nvSpPr>
          <p:spPr>
            <a:xfrm rot="5400000">
              <a:off x="7231657" y="4835863"/>
              <a:ext cx="439406" cy="535098"/>
            </a:xfrm>
            <a:prstGeom prst="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3152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구조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507415"/>
              </p:ext>
            </p:extLst>
          </p:nvPr>
        </p:nvGraphicFramePr>
        <p:xfrm>
          <a:off x="4316817" y="2095312"/>
          <a:ext cx="4517834" cy="37142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48318"/>
                <a:gridCol w="988828"/>
                <a:gridCol w="1120450"/>
                <a:gridCol w="1260238"/>
              </a:tblGrid>
              <a:tr h="2947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Hexadecimal code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1" u="none" strike="noStrike">
                          <a:effectLst/>
                          <a:latin typeface="+mn-ea"/>
                          <a:ea typeface="+mn-ea"/>
                        </a:rPr>
                        <a:t>　</a:t>
                      </a:r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1" u="none" strike="noStrike">
                          <a:effectLst/>
                          <a:latin typeface="+mn-ea"/>
                          <a:ea typeface="+mn-ea"/>
                        </a:rPr>
                        <a:t>　</a:t>
                      </a:r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Location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Content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Symbolic program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84956"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ORG 100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100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2107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LDA SUB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101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7200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CMA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102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7020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INC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103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1106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ADD MIN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104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3108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STA DIF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105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7001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HLT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106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0053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MIN,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DEC 83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107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FFE9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SUB,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DEC -23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108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>
                          <a:effectLst/>
                          <a:latin typeface="+mn-ea"/>
                          <a:ea typeface="+mn-ea"/>
                        </a:rPr>
                        <a:t>0000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DIF,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HEX 0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1" u="none" strike="noStrike">
                          <a:effectLst/>
                          <a:latin typeface="+mn-ea"/>
                          <a:ea typeface="+mn-ea"/>
                        </a:rPr>
                        <a:t>　</a:t>
                      </a:r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1" u="none" strike="noStrike">
                          <a:effectLst/>
                          <a:latin typeface="+mn-ea"/>
                          <a:ea typeface="+mn-ea"/>
                        </a:rPr>
                        <a:t>　</a:t>
                      </a:r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800" b="1" u="none" strike="noStrike">
                          <a:effectLst/>
                          <a:latin typeface="+mn-ea"/>
                          <a:ea typeface="+mn-ea"/>
                        </a:rPr>
                        <a:t>　</a:t>
                      </a:r>
                      <a:endParaRPr lang="ko-KR" alt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END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1067862"/>
              </p:ext>
            </p:extLst>
          </p:nvPr>
        </p:nvGraphicFramePr>
        <p:xfrm>
          <a:off x="306423" y="2098857"/>
          <a:ext cx="3744583" cy="25744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5810"/>
                <a:gridCol w="1037878"/>
                <a:gridCol w="270783"/>
                <a:gridCol w="373502"/>
                <a:gridCol w="986610"/>
              </a:tblGrid>
              <a:tr h="2947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Hexadecimal code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ko-KR" altLang="en-US"/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/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Location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>
                          <a:effectLst/>
                          <a:latin typeface="+mn-ea"/>
                          <a:ea typeface="+mn-ea"/>
                        </a:rPr>
                        <a:t>Content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Instruction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 smtClean="0">
                          <a:effectLst/>
                          <a:latin typeface="+mn-ea"/>
                          <a:ea typeface="+mn-ea"/>
                        </a:rPr>
                        <a:t>000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2004</a:t>
                      </a:r>
                      <a:endParaRPr lang="en-US" altLang="ko-KR" sz="1800" b="1" i="0" u="none" strike="noStrike" smtClean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b="1"/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800" b="1" i="0" u="none" strike="noStrike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LDA</a:t>
                      </a:r>
                      <a:r>
                        <a:rPr lang="en-US" sz="1800" b="1" i="0" u="none" strike="noStrike" baseline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004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 smtClean="0">
                          <a:effectLst/>
                          <a:latin typeface="+mn-ea"/>
                          <a:ea typeface="+mn-ea"/>
                        </a:rPr>
                        <a:t>001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1005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b="1"/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800" b="1" u="none" strike="noStrike" smtClean="0">
                          <a:effectLst/>
                          <a:latin typeface="+mn-ea"/>
                          <a:ea typeface="+mn-ea"/>
                        </a:rPr>
                        <a:t>ADD 005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 smtClean="0">
                          <a:effectLst/>
                          <a:latin typeface="+mn-ea"/>
                          <a:ea typeface="+mn-ea"/>
                        </a:rPr>
                        <a:t>002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3006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b="1"/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800" b="1" i="0" u="none" strike="noStrike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STA 006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 smtClean="0">
                          <a:effectLst/>
                          <a:latin typeface="+mn-ea"/>
                          <a:ea typeface="+mn-ea"/>
                        </a:rPr>
                        <a:t>003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7001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b="1"/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HLT</a:t>
                      </a:r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 smtClean="0">
                          <a:effectLst/>
                          <a:latin typeface="+mn-ea"/>
                          <a:ea typeface="+mn-ea"/>
                        </a:rPr>
                        <a:t>004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0053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b="1"/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0053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u="none" strike="noStrike" smtClean="0">
                          <a:effectLst/>
                          <a:latin typeface="+mn-ea"/>
                          <a:ea typeface="+mn-ea"/>
                        </a:rPr>
                        <a:t>005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FFE9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b="1"/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FFE9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28495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u="none" strike="noStrike" smtClean="0">
                          <a:effectLst/>
                          <a:latin typeface="+mn-ea"/>
                          <a:ea typeface="+mn-ea"/>
                        </a:rPr>
                        <a:t>006</a:t>
                      </a:r>
                      <a:endParaRPr lang="en-US" altLang="ko-KR" sz="1800" b="1" i="0" u="none" strike="noStrike" smtClean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0000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b="1"/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altLang="ko-KR" sz="1800" b="1" i="0" u="none" strike="noStrike" smtClean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</a:rPr>
                        <a:t>0000</a:t>
                      </a:r>
                      <a:endParaRPr lang="en-US" altLang="ko-KR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en-US" sz="1800" b="1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20" marR="7620" marT="762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308344" y="1463748"/>
            <a:ext cx="3790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mtClean="0">
                <a:latin typeface="+mj-ea"/>
                <a:ea typeface="+mj-ea"/>
              </a:rPr>
              <a:t>6-2 </a:t>
            </a:r>
            <a:r>
              <a:rPr lang="ko-KR" altLang="en-US" sz="2000" b="1" smtClean="0">
                <a:latin typeface="+mj-ea"/>
                <a:ea typeface="+mj-ea"/>
              </a:rPr>
              <a:t>가산 프로그램</a:t>
            </a:r>
            <a:endParaRPr lang="ko-KR" altLang="en-US" sz="2000" b="1">
              <a:latin typeface="+mj-ea"/>
              <a:ea typeface="+mj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320363" y="1463748"/>
            <a:ext cx="3790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smtClean="0">
                <a:latin typeface="+mj-ea"/>
                <a:ea typeface="+mj-ea"/>
              </a:rPr>
              <a:t>6-9 </a:t>
            </a:r>
            <a:r>
              <a:rPr lang="ko-KR" altLang="en-US" sz="2000" b="1">
                <a:latin typeface="+mj-ea"/>
                <a:ea typeface="+mj-ea"/>
              </a:rPr>
              <a:t>감</a:t>
            </a:r>
            <a:r>
              <a:rPr lang="ko-KR" altLang="en-US" sz="2000" b="1" smtClean="0">
                <a:latin typeface="+mj-ea"/>
                <a:ea typeface="+mj-ea"/>
              </a:rPr>
              <a:t>산 프로그램</a:t>
            </a:r>
            <a:endParaRPr lang="ko-KR" altLang="en-US" sz="2000" b="1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70077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1995" y="1502763"/>
            <a:ext cx="8687719" cy="5262979"/>
          </a:xfrm>
          <a:prstGeom prst="rect">
            <a:avLst/>
          </a:prstGeom>
          <a:solidFill>
            <a:schemeClr val="bg1">
              <a:lumMod val="95000"/>
              <a:lumOff val="5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2000" b="1">
                <a:latin typeface="Consolas" panose="020B0609020204030204" pitchFamily="49" charset="0"/>
                <a:cs typeface="Consolas" panose="020B0609020204030204" pitchFamily="49" charset="0"/>
              </a:rPr>
              <a:t>public class Assignment {</a:t>
            </a:r>
          </a:p>
          <a:p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 sz="2000" b="1">
                <a:latin typeface="Consolas" panose="020B0609020204030204" pitchFamily="49" charset="0"/>
                <a:cs typeface="Consolas" panose="020B0609020204030204" pitchFamily="49" charset="0"/>
              </a:rPr>
              <a:t>public static void main(String[] args) </a:t>
            </a:r>
            <a:r>
              <a:rPr lang="en-US" altLang="ko-KR" sz="2000" b="1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endParaRPr lang="en-US" altLang="ko-KR" sz="2000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2400">
                <a:latin typeface="Consolas" panose="020B0609020204030204" pitchFamily="49" charset="0"/>
                <a:cs typeface="Consolas" panose="020B0609020204030204" pitchFamily="49" charset="0"/>
              </a:rPr>
              <a:t>instructionCycle cpu = </a:t>
            </a:r>
            <a:r>
              <a:rPr lang="en-US" altLang="ko-KR" sz="2400" b="1">
                <a:latin typeface="Consolas" panose="020B0609020204030204" pitchFamily="49" charset="0"/>
                <a:cs typeface="Consolas" panose="020B0609020204030204" pitchFamily="49" charset="0"/>
              </a:rPr>
              <a:t>new instructionCycle</a:t>
            </a:r>
            <a:r>
              <a:rPr lang="en-US" altLang="ko-KR" sz="2400" b="1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endParaRPr lang="en-US" altLang="ko-KR" sz="20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ko-KR" altLang="en-US" sz="20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ko-KR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ko-KR" altLang="en-US" sz="2000" smtClean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en-US" altLang="ko-KR" sz="2000" i="1">
                <a:latin typeface="Consolas" panose="020B0609020204030204" pitchFamily="49" charset="0"/>
                <a:cs typeface="Consolas" panose="020B0609020204030204" pitchFamily="49" charset="0"/>
              </a:rPr>
              <a:t>out.println("</a:t>
            </a:r>
            <a:r>
              <a:rPr lang="ko-KR" altLang="en-US" sz="2000" i="1">
                <a:latin typeface="Consolas" panose="020B0609020204030204" pitchFamily="49" charset="0"/>
                <a:cs typeface="Consolas" panose="020B0609020204030204" pitchFamily="49" charset="0"/>
              </a:rPr>
              <a:t>표 </a:t>
            </a:r>
            <a:r>
              <a:rPr lang="en-US" altLang="ko-KR" sz="2000" i="1">
                <a:latin typeface="Consolas" panose="020B0609020204030204" pitchFamily="49" charset="0"/>
                <a:cs typeface="Consolas" panose="020B0609020204030204" pitchFamily="49" charset="0"/>
              </a:rPr>
              <a:t>6-2 </a:t>
            </a:r>
            <a:r>
              <a:rPr lang="ko-KR" altLang="en-US" sz="2000" i="1">
                <a:latin typeface="Consolas" panose="020B0609020204030204" pitchFamily="49" charset="0"/>
                <a:cs typeface="Consolas" panose="020B0609020204030204" pitchFamily="49" charset="0"/>
              </a:rPr>
              <a:t>프로그램 </a:t>
            </a:r>
            <a:r>
              <a:rPr lang="ko-KR" altLang="en-US" sz="2000" i="1" smtClean="0">
                <a:latin typeface="Consolas" panose="020B0609020204030204" pitchFamily="49" charset="0"/>
                <a:cs typeface="Consolas" panose="020B0609020204030204" pitchFamily="49" charset="0"/>
              </a:rPr>
              <a:t>동작</a:t>
            </a:r>
            <a:r>
              <a:rPr lang="en-US" altLang="ko-KR" sz="2000" i="1" smtClean="0">
                <a:latin typeface="Consolas" panose="020B0609020204030204" pitchFamily="49" charset="0"/>
                <a:cs typeface="Consolas" panose="020B0609020204030204" pitchFamily="49" charset="0"/>
              </a:rPr>
              <a:t>!!!!!"); </a:t>
            </a:r>
          </a:p>
          <a:p>
            <a:endParaRPr lang="en-US" altLang="ko-KR" sz="2000" i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2000" smtClean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2400" smtClean="0">
                <a:latin typeface="Consolas" panose="020B0609020204030204" pitchFamily="49" charset="0"/>
                <a:cs typeface="Consolas" panose="020B0609020204030204" pitchFamily="49" charset="0"/>
              </a:rPr>
              <a:t>cpu.printCycle();</a:t>
            </a:r>
          </a:p>
          <a:p>
            <a:r>
              <a:rPr lang="ko-KR" altLang="en-US" sz="2000" smtClean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endParaRPr lang="en-US" altLang="ko-KR" sz="200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2000" smtClean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altLang="ko-KR" sz="2400" smtClean="0">
                <a:latin typeface="Consolas" panose="020B0609020204030204" pitchFamily="49" charset="0"/>
                <a:cs typeface="Consolas" panose="020B0609020204030204" pitchFamily="49" charset="0"/>
              </a:rPr>
              <a:t>cpu </a:t>
            </a:r>
            <a:r>
              <a:rPr lang="en-US" altLang="ko-KR" sz="240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altLang="ko-KR" sz="2400" b="1">
                <a:latin typeface="Consolas" panose="020B0609020204030204" pitchFamily="49" charset="0"/>
                <a:cs typeface="Consolas" panose="020B0609020204030204" pitchFamily="49" charset="0"/>
              </a:rPr>
              <a:t>new instructionCycle(1);</a:t>
            </a:r>
            <a:r>
              <a:rPr lang="ko-KR" altLang="en-US" sz="240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ko-KR" altLang="en-US" sz="24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ko-KR" altLang="en-US" sz="2000" smtClean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2000" smtClean="0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en-US" altLang="ko-KR" sz="2000" i="1" smtClean="0">
                <a:latin typeface="Consolas" panose="020B0609020204030204" pitchFamily="49" charset="0"/>
                <a:cs typeface="Consolas" panose="020B0609020204030204" pitchFamily="49" charset="0"/>
              </a:rPr>
              <a:t>out.println("</a:t>
            </a:r>
            <a:r>
              <a:rPr lang="ko-KR" altLang="en-US" sz="2000" i="1" smtClean="0">
                <a:latin typeface="Consolas" panose="020B0609020204030204" pitchFamily="49" charset="0"/>
                <a:cs typeface="Consolas" panose="020B0609020204030204" pitchFamily="49" charset="0"/>
              </a:rPr>
              <a:t>표 </a:t>
            </a:r>
            <a:r>
              <a:rPr lang="en-US" altLang="ko-KR" sz="2000" i="1" smtClean="0">
                <a:latin typeface="Consolas" panose="020B0609020204030204" pitchFamily="49" charset="0"/>
                <a:cs typeface="Consolas" panose="020B0609020204030204" pitchFamily="49" charset="0"/>
              </a:rPr>
              <a:t>6-9 </a:t>
            </a:r>
            <a:r>
              <a:rPr lang="ko-KR" altLang="en-US" sz="2000" i="1" smtClean="0">
                <a:latin typeface="Consolas" panose="020B0609020204030204" pitchFamily="49" charset="0"/>
                <a:cs typeface="Consolas" panose="020B0609020204030204" pitchFamily="49" charset="0"/>
              </a:rPr>
              <a:t>프로그램 동작</a:t>
            </a:r>
            <a:r>
              <a:rPr lang="en-US" altLang="ko-KR" sz="2000" i="1" smtClean="0">
                <a:latin typeface="Consolas" panose="020B0609020204030204" pitchFamily="49" charset="0"/>
                <a:cs typeface="Consolas" panose="020B0609020204030204" pitchFamily="49" charset="0"/>
              </a:rPr>
              <a:t>!!!!!");</a:t>
            </a:r>
            <a:endParaRPr lang="en-US" altLang="ko-KR" sz="2400" b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2000" smtClean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2400" smtClean="0">
                <a:latin typeface="Consolas" panose="020B0609020204030204" pitchFamily="49" charset="0"/>
                <a:cs typeface="Consolas" panose="020B0609020204030204" pitchFamily="49" charset="0"/>
              </a:rPr>
              <a:t>cpu.printCycle();</a:t>
            </a:r>
          </a:p>
          <a:p>
            <a:endParaRPr lang="ko-KR" altLang="en-US" sz="20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ko-KR" altLang="en-US" sz="200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ko-KR" altLang="en-US" sz="28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오각형 6"/>
          <p:cNvSpPr/>
          <p:nvPr/>
        </p:nvSpPr>
        <p:spPr>
          <a:xfrm flipH="1">
            <a:off x="6713957" y="2864534"/>
            <a:ext cx="1552756" cy="372541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객체 생성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8" name="오각형 7"/>
          <p:cNvSpPr/>
          <p:nvPr/>
        </p:nvSpPr>
        <p:spPr>
          <a:xfrm flipH="1">
            <a:off x="4165996" y="4134252"/>
            <a:ext cx="2160376" cy="372541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명령수행</a:t>
            </a:r>
            <a:r>
              <a:rPr lang="en-US" altLang="ko-KR" b="1" smtClean="0">
                <a:solidFill>
                  <a:schemeClr val="bg1"/>
                </a:solidFill>
              </a:rPr>
              <a:t>, </a:t>
            </a:r>
            <a:r>
              <a:rPr lang="ko-KR" altLang="en-US" b="1" smtClean="0">
                <a:solidFill>
                  <a:schemeClr val="bg1"/>
                </a:solidFill>
              </a:rPr>
              <a:t>출력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1995" y="933500"/>
            <a:ext cx="2536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메인 메소드</a:t>
            </a:r>
            <a:endParaRPr lang="ko-KR" altLang="en-US" sz="20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269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1995" y="1757342"/>
            <a:ext cx="8687719" cy="4832092"/>
          </a:xfrm>
          <a:prstGeom prst="rect">
            <a:avLst/>
          </a:prstGeom>
          <a:solidFill>
            <a:srgbClr val="0A200A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2400" b="1">
                <a:latin typeface="Consolas" panose="020B0609020204030204" pitchFamily="49" charset="0"/>
                <a:cs typeface="Consolas" panose="020B0609020204030204" pitchFamily="49" charset="0"/>
              </a:rPr>
              <a:t>class instructionCycle</a:t>
            </a:r>
            <a:r>
              <a:rPr lang="en-US" altLang="ko-KR" sz="2400" b="1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endParaRPr lang="en-US" altLang="ko-KR" sz="2400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240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 sz="2800" b="1">
                <a:latin typeface="Consolas" panose="020B0609020204030204" pitchFamily="49" charset="0"/>
                <a:cs typeface="Consolas" panose="020B0609020204030204" pitchFamily="49" charset="0"/>
              </a:rPr>
              <a:t>private short DR, AR, AC, IR, INPR</a:t>
            </a:r>
            <a:r>
              <a:rPr lang="en-US" altLang="ko-KR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altLang="ko-KR" sz="2800" b="1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ko-KR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				 </a:t>
            </a:r>
            <a:r>
              <a:rPr lang="en-US" altLang="ko-KR" sz="2800" b="1">
                <a:latin typeface="Consolas" panose="020B0609020204030204" pitchFamily="49" charset="0"/>
                <a:cs typeface="Consolas" panose="020B0609020204030204" pitchFamily="49" charset="0"/>
              </a:rPr>
              <a:t>OUTPR, TR, SC, indirection, </a:t>
            </a:r>
            <a:endParaRPr lang="en-US" altLang="ko-KR" sz="2800" b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2800" b="1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ko-KR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					head</a:t>
            </a:r>
            <a:r>
              <a:rPr lang="en-US" altLang="ko-KR" sz="2800" b="1">
                <a:latin typeface="Consolas" panose="020B0609020204030204" pitchFamily="49" charset="0"/>
                <a:cs typeface="Consolas" panose="020B0609020204030204" pitchFamily="49" charset="0"/>
              </a:rPr>
              <a:t>, I, E, S, D7, </a:t>
            </a:r>
            <a:endParaRPr lang="en-US" altLang="ko-KR" sz="2800" b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						INpR</a:t>
            </a:r>
            <a:r>
              <a:rPr lang="en-US" altLang="ko-KR" sz="2800" b="1">
                <a:latin typeface="Consolas" panose="020B0609020204030204" pitchFamily="49" charset="0"/>
                <a:cs typeface="Consolas" panose="020B0609020204030204" pitchFamily="49" charset="0"/>
              </a:rPr>
              <a:t>, FGI, OUTR, FGO, IEN</a:t>
            </a:r>
            <a:r>
              <a:rPr lang="en-US" altLang="ko-KR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endParaRPr lang="ko-KR" altLang="en-US" sz="2800" b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ko-KR" altLang="en-US" sz="280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ko-KR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  <a:r>
              <a:rPr lang="ko-KR" altLang="en-US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PC</a:t>
            </a:r>
            <a:r>
              <a:rPr lang="ko-KR" altLang="en-US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2800" b="1" smtClean="0">
                <a:latin typeface="Consolas" panose="020B0609020204030204" pitchFamily="49" charset="0"/>
                <a:cs typeface="Consolas" panose="020B0609020204030204" pitchFamily="49" charset="0"/>
              </a:rPr>
              <a:t>= 0;</a:t>
            </a:r>
            <a:r>
              <a:rPr lang="en-US" altLang="ko-KR" sz="2000" b="1" smtClean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</a:p>
          <a:p>
            <a:r>
              <a:rPr lang="en-US" altLang="ko-KR" sz="2400" b="1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endParaRPr lang="ko-KR" altLang="en-US" sz="2400" b="1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 sz="2400" smtClean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 sz="2400" b="1">
                <a:latin typeface="Consolas" panose="020B0609020204030204" pitchFamily="49" charset="0"/>
                <a:cs typeface="Consolas" panose="020B0609020204030204" pitchFamily="49" charset="0"/>
              </a:rPr>
              <a:t>private short[] M = new short[5000];</a:t>
            </a:r>
          </a:p>
          <a:p>
            <a:r>
              <a:rPr lang="en-US" altLang="ko-KR" sz="240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 sz="2400" b="1">
                <a:latin typeface="Consolas" panose="020B0609020204030204" pitchFamily="49" charset="0"/>
                <a:cs typeface="Consolas" panose="020B0609020204030204" pitchFamily="49" charset="0"/>
              </a:rPr>
              <a:t>private String symbol</a:t>
            </a:r>
            <a:r>
              <a:rPr lang="en-US" altLang="ko-KR" sz="2400" b="1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altLang="ko-KR" sz="2400" b="1" smtClean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r>
              <a:rPr lang="en-US" altLang="ko-KR" sz="2400" b="1" smtClean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endParaRPr lang="en-US" altLang="ko-KR" sz="2400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7" name="오각형 6"/>
          <p:cNvSpPr/>
          <p:nvPr/>
        </p:nvSpPr>
        <p:spPr>
          <a:xfrm flipH="1">
            <a:off x="5851451" y="4275790"/>
            <a:ext cx="1913860" cy="386074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레지스터 변수</a:t>
            </a:r>
            <a:endParaRPr lang="ko-KR" altLang="en-US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오각형 8"/>
          <p:cNvSpPr/>
          <p:nvPr/>
        </p:nvSpPr>
        <p:spPr>
          <a:xfrm flipH="1">
            <a:off x="5851451" y="5461821"/>
            <a:ext cx="1913860" cy="386074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메모리와 심볼</a:t>
            </a:r>
            <a:endParaRPr lang="ko-KR" altLang="en-US" b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1995" y="1050084"/>
            <a:ext cx="4233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Instruction </a:t>
            </a:r>
            <a:r>
              <a:rPr lang="ko-KR" altLang="en-US" sz="24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기능을 갖는 클래스 </a:t>
            </a:r>
            <a:endParaRPr lang="ko-KR" altLang="en-US" sz="24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489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1995" y="2053688"/>
            <a:ext cx="4169884" cy="3693319"/>
          </a:xfrm>
          <a:prstGeom prst="rect">
            <a:avLst/>
          </a:prstGeom>
          <a:solidFill>
            <a:srgbClr val="0A200A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instructionCycle(){                </a:t>
            </a:r>
            <a:endParaRPr lang="ko-KR" alt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setMemory1();</a:t>
            </a:r>
          </a:p>
          <a:p>
            <a:r>
              <a:rPr lang="ko-KR" altLang="en-US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ko-KR" alt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ko-KR" altLang="en-US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ko-KR" altLang="en-US" b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ko-KR" altLang="en-US" b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setMemory1(){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M[0] = 0x2004;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M[1] = 0x1005;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M[2] = 0x3006;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M[3] = 0x7001;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M[4] = 0x0053;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M[5] = (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short)0xffe9;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M[6] = 0x0000;</a:t>
            </a:r>
          </a:p>
          <a:p>
            <a:r>
              <a:rPr lang="ko-KR" altLang="en-US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ko-KR" altLang="en-US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endParaRPr lang="en-US" altLang="ko-KR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5853" y="2053688"/>
            <a:ext cx="4169884" cy="3970318"/>
          </a:xfrm>
          <a:prstGeom prst="rect">
            <a:avLst/>
          </a:prstGeom>
          <a:solidFill>
            <a:srgbClr val="0A200A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instructionCycle(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int r){           </a:t>
            </a:r>
            <a:endParaRPr lang="ko-KR" altLang="en-US" b="1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setMemory2();</a:t>
            </a:r>
          </a:p>
          <a:p>
            <a:r>
              <a:rPr lang="ko-KR" altLang="en-US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ko-KR" alt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ko-KR" altLang="en-US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private</a:t>
            </a:r>
            <a:r>
              <a:rPr lang="ko-KR" altLang="en-US" b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ko-KR" altLang="en-US" b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setMemory2(){</a:t>
            </a:r>
          </a:p>
          <a:p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M[0x100] = 0x2107;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M[0x101] = 0x7200;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M[0x102] = 0x7020;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M[0x103] = 0x1106;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M[0x104] = 0x3108;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M[0x105] = 0x7001;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M[0x106] = 0x0053;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M[0x107] = (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short) 0xFFE9;</a:t>
            </a:r>
          </a:p>
          <a:p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      M[0x108] = 0x0000;</a:t>
            </a:r>
          </a:p>
          <a:p>
            <a:r>
              <a:rPr lang="ko-KR" altLang="en-US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altLang="ko-KR" b="1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오각형 5"/>
          <p:cNvSpPr/>
          <p:nvPr/>
        </p:nvSpPr>
        <p:spPr>
          <a:xfrm flipH="1">
            <a:off x="947621" y="5553970"/>
            <a:ext cx="2738631" cy="386074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표 </a:t>
            </a:r>
            <a:r>
              <a:rPr lang="en-US" altLang="ko-KR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6-2</a:t>
            </a:r>
            <a:r>
              <a:rPr lang="ko-KR" altLang="en-US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ko-KR" altLang="en-US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메모리 세팅</a:t>
            </a:r>
          </a:p>
        </p:txBody>
      </p:sp>
      <p:sp>
        <p:nvSpPr>
          <p:cNvPr id="7" name="오각형 6"/>
          <p:cNvSpPr/>
          <p:nvPr/>
        </p:nvSpPr>
        <p:spPr>
          <a:xfrm flipH="1">
            <a:off x="5448438" y="5830969"/>
            <a:ext cx="2738631" cy="386074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표 </a:t>
            </a:r>
            <a:r>
              <a:rPr lang="en-US" altLang="ko-KR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6-9</a:t>
            </a:r>
            <a:r>
              <a:rPr lang="ko-KR" altLang="en-US" b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ko-KR" altLang="en-US" b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메모리 세팅</a:t>
            </a:r>
          </a:p>
        </p:txBody>
      </p:sp>
    </p:spTree>
    <p:extLst>
      <p:ext uri="{BB962C8B-B14F-4D97-AF65-F5344CB8AC3E}">
        <p14:creationId xmlns:p14="http://schemas.microsoft.com/office/powerpoint/2010/main" val="2185677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31995" y="1502762"/>
            <a:ext cx="8687719" cy="5139869"/>
          </a:xfrm>
          <a:prstGeom prst="rect">
            <a:avLst/>
          </a:prstGeom>
          <a:solidFill>
            <a:srgbClr val="1B0305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600" b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ko-KR" altLang="en-US" sz="1600" b="1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ko-KR" sz="1600" b="1">
                <a:latin typeface="Consolas" panose="020B0609020204030204" pitchFamily="49" charset="0"/>
                <a:cs typeface="Consolas" panose="020B0609020204030204" pitchFamily="49" charset="0"/>
              </a:rPr>
              <a:t>printCycle</a:t>
            </a:r>
            <a:r>
              <a:rPr lang="en-US" altLang="ko-KR" sz="1600" b="1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r>
              <a:rPr lang="en-US" altLang="ko-KR" sz="1600" smtClean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1600" b="1" smtClean="0">
                <a:latin typeface="Consolas" panose="020B0609020204030204" pitchFamily="49" charset="0"/>
                <a:cs typeface="Consolas" panose="020B0609020204030204" pitchFamily="49" charset="0"/>
              </a:rPr>
              <a:t>try{</a:t>
            </a:r>
          </a:p>
          <a:p>
            <a:r>
              <a:rPr lang="en-US" altLang="ko-KR" sz="1600" smtClean="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altLang="ko-KR" sz="1600" b="1">
                <a:latin typeface="Consolas" panose="020B0609020204030204" pitchFamily="49" charset="0"/>
                <a:cs typeface="Consolas" panose="020B0609020204030204" pitchFamily="49" charset="0"/>
              </a:rPr>
              <a:t>while(true){</a:t>
            </a: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      System.</a:t>
            </a:r>
            <a:r>
              <a:rPr lang="en-US" altLang="ko-KR" sz="1600" i="1">
                <a:latin typeface="Consolas" panose="020B0609020204030204" pitchFamily="49" charset="0"/>
                <a:cs typeface="Consolas" panose="020B0609020204030204" pitchFamily="49" charset="0"/>
              </a:rPr>
              <a:t>out.println("--------------- Location : " </a:t>
            </a: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      + Integer.</a:t>
            </a:r>
            <a:r>
              <a:rPr lang="en-US" altLang="ko-KR" sz="1600" i="1">
                <a:latin typeface="Consolas" panose="020B0609020204030204" pitchFamily="49" charset="0"/>
                <a:cs typeface="Consolas" panose="020B0609020204030204" pitchFamily="49" charset="0"/>
              </a:rPr>
              <a:t>toHexString(PC + 0x10000).substring(2) + "------------------");</a:t>
            </a: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start();</a:t>
            </a:r>
          </a:p>
          <a:p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            T0();</a:t>
            </a:r>
          </a:p>
          <a:p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            T1();</a:t>
            </a:r>
          </a:p>
          <a:p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            T2();</a:t>
            </a:r>
          </a:p>
          <a:p>
            <a:r>
              <a:rPr lang="en-US" altLang="ko-KR" sz="2000">
                <a:latin typeface="Consolas" panose="020B0609020204030204" pitchFamily="49" charset="0"/>
                <a:cs typeface="Consolas" panose="020B0609020204030204" pitchFamily="49" charset="0"/>
              </a:rPr>
              <a:t>            instructionCheck();</a:t>
            </a: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      System.</a:t>
            </a:r>
            <a:r>
              <a:rPr lang="en-US" altLang="ko-KR" sz="1600" i="1">
                <a:latin typeface="Consolas" panose="020B0609020204030204" pitchFamily="49" charset="0"/>
                <a:cs typeface="Consolas" panose="020B0609020204030204" pitchFamily="49" charset="0"/>
              </a:rPr>
              <a:t>out.println("-------------------------------------------------------");</a:t>
            </a: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      System.</a:t>
            </a:r>
            <a:r>
              <a:rPr lang="en-US" altLang="ko-KR" sz="1600" i="1">
                <a:latin typeface="Consolas" panose="020B0609020204030204" pitchFamily="49" charset="0"/>
                <a:cs typeface="Consolas" panose="020B0609020204030204" pitchFamily="49" charset="0"/>
              </a:rPr>
              <a:t>out.println();</a:t>
            </a:r>
          </a:p>
          <a:p>
            <a:r>
              <a:rPr lang="ko-KR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ko-KR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catch(HaltException </a:t>
            </a:r>
            <a:r>
              <a:rPr lang="en-US" altLang="ko-KR" b="1">
                <a:latin typeface="Consolas" panose="020B0609020204030204" pitchFamily="49" charset="0"/>
                <a:cs typeface="Consolas" panose="020B0609020204030204" pitchFamily="49" charset="0"/>
              </a:rPr>
              <a:t>e</a:t>
            </a:r>
            <a:r>
              <a:rPr lang="en-US" altLang="ko-KR" b="1" smtClean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  <a:r>
              <a:rPr lang="en-US" altLang="ko-KR" smtClean="0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en-US" altLang="ko-KR" i="1" smtClean="0">
                <a:latin typeface="Consolas" panose="020B0609020204030204" pitchFamily="49" charset="0"/>
                <a:cs typeface="Consolas" panose="020B0609020204030204" pitchFamily="49" charset="0"/>
              </a:rPr>
              <a:t>out.println</a:t>
            </a:r>
            <a:r>
              <a:rPr lang="en-US" altLang="ko-KR" i="1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ko-KR" altLang="en-US" i="1">
                <a:latin typeface="Consolas" panose="020B0609020204030204" pitchFamily="49" charset="0"/>
                <a:cs typeface="Consolas" panose="020B0609020204030204" pitchFamily="49" charset="0"/>
              </a:rPr>
              <a:t>종료 됩니다</a:t>
            </a:r>
            <a:r>
              <a:rPr lang="en-US" altLang="ko-KR" i="1">
                <a:latin typeface="Consolas" panose="020B0609020204030204" pitchFamily="49" charset="0"/>
                <a:cs typeface="Consolas" panose="020B0609020204030204" pitchFamily="49" charset="0"/>
              </a:rPr>
              <a:t>.");</a:t>
            </a:r>
          </a:p>
          <a:p>
            <a:r>
              <a:rPr lang="ko-KR" altLang="en-US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altLang="ko-KR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ko-KR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altLang="ko-KR" sz="16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ko-KR" altLang="en-US" sz="160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오각형 6"/>
          <p:cNvSpPr/>
          <p:nvPr/>
        </p:nvSpPr>
        <p:spPr>
          <a:xfrm flipH="1">
            <a:off x="3023096" y="3551515"/>
            <a:ext cx="1846615" cy="372541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공통부분 수행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8" name="오각형 7"/>
          <p:cNvSpPr/>
          <p:nvPr/>
        </p:nvSpPr>
        <p:spPr>
          <a:xfrm flipH="1">
            <a:off x="4869711" y="4207675"/>
            <a:ext cx="2160376" cy="372541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solidFill>
                  <a:schemeClr val="bg1"/>
                </a:solidFill>
              </a:rPr>
              <a:t>나머지 명령 수행</a:t>
            </a:r>
            <a:endParaRPr lang="ko-KR" altLang="en-US" b="1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995" y="118017"/>
            <a:ext cx="868771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 startAt="2"/>
            </a:pP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클래스</a:t>
            </a:r>
            <a:r>
              <a:rPr lang="en-US" altLang="ko-KR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, </a:t>
            </a:r>
            <a:r>
              <a:rPr lang="ko-KR" altLang="en-US" sz="3600" smtClean="0">
                <a:latin typeface="a나무B" panose="02020600000000000000" pitchFamily="18" charset="-127"/>
                <a:ea typeface="a나무B" panose="02020600000000000000" pitchFamily="18" charset="-127"/>
              </a:rPr>
              <a:t>메소드</a:t>
            </a:r>
            <a:endParaRPr lang="ko-KR" altLang="en-US" sz="3600">
              <a:latin typeface="a나무B" panose="02020600000000000000" pitchFamily="18" charset="-127"/>
              <a:ea typeface="a나무B" panose="0202060000000000000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1995" y="933500"/>
            <a:ext cx="2536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명령수행과 출력</a:t>
            </a:r>
            <a:endParaRPr lang="ko-KR" altLang="en-US" sz="2000" b="1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오각형 9"/>
          <p:cNvSpPr/>
          <p:nvPr/>
        </p:nvSpPr>
        <p:spPr>
          <a:xfrm flipH="1">
            <a:off x="4703443" y="6053106"/>
            <a:ext cx="2696817" cy="372541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>
                <a:solidFill>
                  <a:schemeClr val="bg1"/>
                </a:solidFill>
              </a:rPr>
              <a:t>HLT</a:t>
            </a:r>
            <a:r>
              <a:rPr lang="ko-KR" altLang="en-US" b="1" smtClean="0">
                <a:solidFill>
                  <a:schemeClr val="bg1"/>
                </a:solidFill>
              </a:rPr>
              <a:t>명령에서 예외 캐치</a:t>
            </a:r>
            <a:endParaRPr lang="ko-KR" altLang="en-US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9020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천체">
  <a:themeElements>
    <a:clrScheme name="천체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천체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천체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>
    <a:spDef>
      <a:spPr>
        <a:solidFill>
          <a:schemeClr val="accent3"/>
        </a:solidFill>
      </a:spPr>
      <a:bodyPr rtlCol="0" anchor="ctr">
        <a:spAutoFit/>
      </a:bodyPr>
      <a:lstStyle>
        <a:defPPr algn="ctr">
          <a:defRPr>
            <a:latin typeface="Consolas" panose="020B0609020204030204" pitchFamily="49" charset="0"/>
            <a:cs typeface="Consolas" panose="020B0609020204030204" pitchFamily="49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TC103457452[[fn=천체]]</Template>
  <TotalTime>398</TotalTime>
  <Words>1245</Words>
  <Application>Microsoft Office PowerPoint</Application>
  <PresentationFormat>화면 슬라이드 쇼(4:3)</PresentationFormat>
  <Paragraphs>444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a나무B</vt:lpstr>
      <vt:lpstr>Arial</vt:lpstr>
      <vt:lpstr>Consolas</vt:lpstr>
      <vt:lpstr>Calibri Light</vt:lpstr>
      <vt:lpstr>맑은 고딕</vt:lpstr>
      <vt:lpstr>Calibri</vt:lpstr>
      <vt:lpstr>천체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</dc:creator>
  <cp:lastModifiedBy>yoon</cp:lastModifiedBy>
  <cp:revision>40</cp:revision>
  <dcterms:created xsi:type="dcterms:W3CDTF">2014-09-23T15:52:49Z</dcterms:created>
  <dcterms:modified xsi:type="dcterms:W3CDTF">2014-10-14T04:16:34Z</dcterms:modified>
</cp:coreProperties>
</file>

<file path=docProps/thumbnail.jpeg>
</file>